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98" r:id="rId2"/>
    <p:sldId id="275" r:id="rId3"/>
    <p:sldId id="286" r:id="rId4"/>
    <p:sldId id="287" r:id="rId5"/>
    <p:sldId id="288" r:id="rId6"/>
    <p:sldId id="289" r:id="rId7"/>
    <p:sldId id="290" r:id="rId8"/>
    <p:sldId id="291" r:id="rId9"/>
    <p:sldId id="292" r:id="rId10"/>
    <p:sldId id="293" r:id="rId11"/>
    <p:sldId id="294" r:id="rId12"/>
    <p:sldId id="295" r:id="rId13"/>
    <p:sldId id="296" r:id="rId14"/>
    <p:sldId id="297" r:id="rId15"/>
    <p:sldId id="299" r:id="rId16"/>
    <p:sldId id="300" r:id="rId17"/>
    <p:sldId id="301" r:id="rId18"/>
    <p:sldId id="302" r:id="rId19"/>
    <p:sldId id="307" r:id="rId20"/>
    <p:sldId id="303" r:id="rId21"/>
    <p:sldId id="304" r:id="rId22"/>
    <p:sldId id="305" r:id="rId23"/>
    <p:sldId id="30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1608BB-FF60-4188-AC49-7C7B968C1D01}">
          <p14:sldIdLst>
            <p14:sldId id="298"/>
            <p14:sldId id="275"/>
            <p14:sldId id="286"/>
            <p14:sldId id="287"/>
            <p14:sldId id="288"/>
            <p14:sldId id="289"/>
            <p14:sldId id="290"/>
            <p14:sldId id="291"/>
            <p14:sldId id="292"/>
            <p14:sldId id="293"/>
            <p14:sldId id="294"/>
            <p14:sldId id="295"/>
            <p14:sldId id="296"/>
            <p14:sldId id="297"/>
            <p14:sldId id="299"/>
            <p14:sldId id="300"/>
            <p14:sldId id="301"/>
            <p14:sldId id="302"/>
            <p14:sldId id="307"/>
            <p14:sldId id="303"/>
            <p14:sldId id="304"/>
            <p14:sldId id="305"/>
            <p14:sldId id="30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F98"/>
    <a:srgbClr val="FF0000"/>
    <a:srgbClr val="F582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294" autoAdjust="0"/>
  </p:normalViewPr>
  <p:slideViewPr>
    <p:cSldViewPr snapToGrid="0">
      <p:cViewPr varScale="1">
        <p:scale>
          <a:sx n="122" d="100"/>
          <a:sy n="122" d="100"/>
        </p:scale>
        <p:origin x="96" y="210"/>
      </p:cViewPr>
      <p:guideLst>
        <p:guide orient="horz" pos="2160"/>
        <p:guide pos="3840"/>
      </p:guideLst>
    </p:cSldViewPr>
  </p:slideViewPr>
  <p:notesTextViewPr>
    <p:cViewPr>
      <p:scale>
        <a:sx n="3" d="2"/>
        <a:sy n="3" d="2"/>
      </p:scale>
      <p:origin x="0" y="0"/>
    </p:cViewPr>
  </p:notesTextViewPr>
  <p:notesViewPr>
    <p:cSldViewPr snapToGrid="0">
      <p:cViewPr varScale="1">
        <p:scale>
          <a:sx n="68" d="100"/>
          <a:sy n="68" d="100"/>
        </p:scale>
        <p:origin x="2808"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E08F2E-5F06-4CE2-A139-452A1382A6F0}" type="datetimeFigureOut">
              <a:rPr lang="en-US"/>
              <a:t>4/18/2019</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28588A-5C4E-401A-AECC-B6F63A9DE965}" type="slidenum">
              <a:rPr/>
              <a:t>‹#›</a:t>
            </a:fld>
            <a:endParaRPr dirty="0"/>
          </a:p>
        </p:txBody>
      </p:sp>
    </p:spTree>
    <p:extLst>
      <p:ext uri="{BB962C8B-B14F-4D97-AF65-F5344CB8AC3E}">
        <p14:creationId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C5DC6-1594-414D-9341-ABA08739246C}" type="datetimeFigureOut">
              <a:rPr lang="en-US"/>
              <a:t>4/18/2019</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42409-6A04-4DC6-AC3A-D3758287A8F2}" type="slidenum">
              <a:rPr/>
              <a:t>‹#›</a:t>
            </a:fld>
            <a:endParaRPr dirty="0"/>
          </a:p>
        </p:txBody>
      </p:sp>
    </p:spTree>
    <p:extLst>
      <p:ext uri="{BB962C8B-B14F-4D97-AF65-F5344CB8AC3E}">
        <p14:creationId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542409-6A04-4DC6-AC3A-D3758287A8F2}" type="slidenum">
              <a:rPr lang="en-IN" smtClean="0"/>
              <a:t>6</a:t>
            </a:fld>
            <a:endParaRPr lang="en-IN" dirty="0"/>
          </a:p>
        </p:txBody>
      </p:sp>
    </p:spTree>
    <p:extLst>
      <p:ext uri="{BB962C8B-B14F-4D97-AF65-F5344CB8AC3E}">
        <p14:creationId xmlns:p14="http://schemas.microsoft.com/office/powerpoint/2010/main" val="1759843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1600200" y="0"/>
            <a:ext cx="5029200" cy="5943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1751777" y="3019706"/>
            <a:ext cx="4846320" cy="2387600"/>
          </a:xfrm>
        </p:spPr>
        <p:txBody>
          <a:bodyPr anchor="b">
            <a:normAutofit/>
          </a:bodyPr>
          <a:lstStyle>
            <a:lvl1pPr algn="l">
              <a:lnSpc>
                <a:spcPct val="90000"/>
              </a:lnSpc>
              <a:defRPr sz="48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1751777" y="5381894"/>
            <a:ext cx="4846320" cy="448056"/>
          </a:xfrm>
        </p:spPr>
        <p:txBody>
          <a:bodyPr>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pic>
        <p:nvPicPr>
          <p:cNvPr id="8" name="Picture 7" descr="Puffy white clouds in deep blue sky"/>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7400"/>
            <a:ext cx="1490472" cy="3886200"/>
          </a:xfrm>
          <a:prstGeom prst="rect">
            <a:avLst/>
          </a:prstGeom>
        </p:spPr>
      </p:pic>
      <p:pic>
        <p:nvPicPr>
          <p:cNvPr id="10" name="Picture 9" descr="Closeup of plant shoo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Picture 10" descr="Waves"/>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Tree>
    <p:extLst>
      <p:ext uri="{BB962C8B-B14F-4D97-AF65-F5344CB8AC3E}">
        <p14:creationId xmlns:p14="http://schemas.microsoft.com/office/powerpoint/2010/main" val="69873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dirty="0"/>
          </a:p>
        </p:txBody>
      </p:sp>
      <p:sp>
        <p:nvSpPr>
          <p:cNvPr id="4" name="Date Placeholder 3"/>
          <p:cNvSpPr>
            <a:spLocks noGrp="1"/>
          </p:cNvSpPr>
          <p:nvPr>
            <p:ph type="dt" sz="half" idx="10"/>
          </p:nvPr>
        </p:nvSpPr>
        <p:spPr/>
        <p:txBody>
          <a:bodyPr/>
          <a:lstStyle/>
          <a:p>
            <a:fld id="{C9B55A74-0919-413E-865C-E0E8D1722ED7}" type="datetime1">
              <a:rPr lang="en-US" smtClean="0"/>
              <a:pPr/>
              <a:t>4/18/2019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72070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0500"/>
            <a:ext cx="2057400" cy="59864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200" y="190500"/>
            <a:ext cx="7734300" cy="5986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dirty="0"/>
          </a:p>
        </p:txBody>
      </p:sp>
      <p:sp>
        <p:nvSpPr>
          <p:cNvPr id="4" name="Date Placeholder 3"/>
          <p:cNvSpPr>
            <a:spLocks noGrp="1"/>
          </p:cNvSpPr>
          <p:nvPr>
            <p:ph type="dt" sz="half" idx="10"/>
          </p:nvPr>
        </p:nvSpPr>
        <p:spPr/>
        <p:txBody>
          <a:bodyPr/>
          <a:lstStyle/>
          <a:p>
            <a:fld id="{25BFE46A-5893-4F80-829A-F37AF8AAC03B}" type="datetime1">
              <a:rPr lang="en-US" smtClean="0"/>
              <a:pPr/>
              <a:t>4/18/2019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02101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dirty="0"/>
          </a:p>
        </p:txBody>
      </p:sp>
      <p:sp>
        <p:nvSpPr>
          <p:cNvPr id="4" name="Date Placeholder 3"/>
          <p:cNvSpPr>
            <a:spLocks noGrp="1"/>
          </p:cNvSpPr>
          <p:nvPr>
            <p:ph type="dt" sz="half" idx="10"/>
          </p:nvPr>
        </p:nvSpPr>
        <p:spPr/>
        <p:txBody>
          <a:bodyPr/>
          <a:lstStyle/>
          <a:p>
            <a:fld id="{6DD1B487-36FD-4CED-B07A-1A81FC6540B1}" type="datetime1">
              <a:rPr lang="en-US" smtClean="0"/>
              <a:pPr/>
              <a:t>4/18/2019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4051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600199" y="2059146"/>
            <a:ext cx="7199696" cy="3886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1751777" y="2263913"/>
            <a:ext cx="6949440" cy="3143393"/>
          </a:xfrm>
        </p:spPr>
        <p:txBody>
          <a:bodyPr anchor="b"/>
          <a:lstStyle>
            <a:lvl1pPr>
              <a:defRPr sz="6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1751777" y="5381893"/>
            <a:ext cx="6949440" cy="449523"/>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pic>
        <p:nvPicPr>
          <p:cNvPr id="11" name="Picture 10" descr="Closeup of green plant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9146"/>
            <a:ext cx="1490472" cy="3886200"/>
          </a:xfrm>
          <a:prstGeom prst="rect">
            <a:avLst/>
          </a:prstGeom>
        </p:spPr>
      </p:pic>
      <p:pic>
        <p:nvPicPr>
          <p:cNvPr id="9" name="Picture 8" descr="Waves"/>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spTree>
    <p:extLst>
      <p:ext uri="{BB962C8B-B14F-4D97-AF65-F5344CB8AC3E}">
        <p14:creationId xmlns:p14="http://schemas.microsoft.com/office/powerpoint/2010/main" val="128989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409700" y="1556281"/>
            <a:ext cx="4610099"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172200" y="1556281"/>
            <a:ext cx="4609775"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9CD8D479-8942-46E8-A226-A4E01F7A105C}" type="slidenum">
              <a:rPr/>
              <a:t>‹#›</a:t>
            </a:fld>
            <a:endParaRPr dirty="0"/>
          </a:p>
        </p:txBody>
      </p:sp>
      <p:sp>
        <p:nvSpPr>
          <p:cNvPr id="5" name="Date Placeholder 4"/>
          <p:cNvSpPr>
            <a:spLocks noGrp="1"/>
          </p:cNvSpPr>
          <p:nvPr>
            <p:ph type="dt" sz="half" idx="10"/>
          </p:nvPr>
        </p:nvSpPr>
        <p:spPr/>
        <p:txBody>
          <a:bodyPr/>
          <a:lstStyle/>
          <a:p>
            <a:fld id="{93A66BA0-BF77-43AC-894A-20AD8220B887}" type="datetime1">
              <a:rPr lang="en-US" smtClean="0"/>
              <a:pPr/>
              <a:t>4/18/2019</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7816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409699" y="1554480"/>
            <a:ext cx="4608576"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09699" y="2434147"/>
            <a:ext cx="4608576"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172200" y="1554480"/>
            <a:ext cx="4610100"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434147"/>
            <a:ext cx="4610100"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Slide Number Placeholder 8"/>
          <p:cNvSpPr>
            <a:spLocks noGrp="1"/>
          </p:cNvSpPr>
          <p:nvPr>
            <p:ph type="sldNum" sz="quarter" idx="12"/>
          </p:nvPr>
        </p:nvSpPr>
        <p:spPr/>
        <p:txBody>
          <a:bodyPr/>
          <a:lstStyle/>
          <a:p>
            <a:fld id="{9CD8D479-8942-46E8-A226-A4E01F7A105C}" type="slidenum">
              <a:rPr/>
              <a:t>‹#›</a:t>
            </a:fld>
            <a:endParaRPr dirty="0"/>
          </a:p>
        </p:txBody>
      </p:sp>
      <p:sp>
        <p:nvSpPr>
          <p:cNvPr id="7" name="Date Placeholder 6"/>
          <p:cNvSpPr>
            <a:spLocks noGrp="1"/>
          </p:cNvSpPr>
          <p:nvPr>
            <p:ph type="dt" sz="half" idx="10"/>
          </p:nvPr>
        </p:nvSpPr>
        <p:spPr/>
        <p:txBody>
          <a:bodyPr/>
          <a:lstStyle/>
          <a:p>
            <a:fld id="{94C81B4D-F060-418E-A958-B2BDC1A258F8}" type="datetime1">
              <a:rPr lang="en-US" smtClean="0"/>
              <a:pPr/>
              <a:t>4/18/2019</a:t>
            </a:fld>
            <a:endParaRPr lang="en-US" dirty="0"/>
          </a:p>
        </p:txBody>
      </p:sp>
      <p:sp>
        <p:nvSpPr>
          <p:cNvPr id="8" name="Footer Placeholder 7"/>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8271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Slide Number Placeholder 4"/>
          <p:cNvSpPr>
            <a:spLocks noGrp="1"/>
          </p:cNvSpPr>
          <p:nvPr>
            <p:ph type="sldNum" sz="quarter" idx="12"/>
          </p:nvPr>
        </p:nvSpPr>
        <p:spPr/>
        <p:txBody>
          <a:bodyPr/>
          <a:lstStyle/>
          <a:p>
            <a:fld id="{9CD8D479-8942-46E8-A226-A4E01F7A105C}" type="slidenum">
              <a:rPr/>
              <a:t>‹#›</a:t>
            </a:fld>
            <a:endParaRPr dirty="0"/>
          </a:p>
        </p:txBody>
      </p:sp>
      <p:sp>
        <p:nvSpPr>
          <p:cNvPr id="3" name="Date Placeholder 2"/>
          <p:cNvSpPr>
            <a:spLocks noGrp="1"/>
          </p:cNvSpPr>
          <p:nvPr>
            <p:ph type="dt" sz="half" idx="10"/>
          </p:nvPr>
        </p:nvSpPr>
        <p:spPr/>
        <p:txBody>
          <a:bodyPr/>
          <a:lstStyle/>
          <a:p>
            <a:fld id="{9386AC23-C97B-41FB-9B89-C7FE0FB631CA}" type="datetime1">
              <a:rPr lang="en-US" smtClean="0"/>
              <a:pPr/>
              <a:t>4/18/2019</a:t>
            </a:fld>
            <a:endParaRPr lang="en-US" dirty="0"/>
          </a:p>
        </p:txBody>
      </p:sp>
      <p:sp>
        <p:nvSpPr>
          <p:cNvPr id="4" name="Footer Placeholder 3"/>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46587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D8D479-8942-46E8-A226-A4E01F7A105C}" type="slidenum">
              <a:rPr/>
              <a:t>‹#›</a:t>
            </a:fld>
            <a:endParaRPr dirty="0"/>
          </a:p>
        </p:txBody>
      </p:sp>
      <p:sp>
        <p:nvSpPr>
          <p:cNvPr id="2" name="Date Placeholder 1"/>
          <p:cNvSpPr>
            <a:spLocks noGrp="1"/>
          </p:cNvSpPr>
          <p:nvPr>
            <p:ph type="dt" sz="half" idx="10"/>
          </p:nvPr>
        </p:nvSpPr>
        <p:spPr/>
        <p:txBody>
          <a:bodyPr/>
          <a:lstStyle/>
          <a:p>
            <a:fld id="{C81B9673-AC7F-4F1F-84E4-F0E5EAAE106D}" type="datetime1">
              <a:rPr lang="en-US" smtClean="0"/>
              <a:pPr/>
              <a:t>4/18/2019</a:t>
            </a:fld>
            <a:endParaRPr lang="en-US" dirty="0"/>
          </a:p>
        </p:txBody>
      </p:sp>
      <p:sp>
        <p:nvSpPr>
          <p:cNvPr id="3" name="Footer Placeholder 2"/>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10739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4" y="919616"/>
            <a:ext cx="4155622" cy="2532888"/>
          </a:xfrm>
        </p:spPr>
        <p:txBody>
          <a:bodyPr anchor="b"/>
          <a:lstStyle>
            <a:lvl1pPr>
              <a:defRPr sz="3200"/>
            </a:lvl1pPr>
          </a:lstStyle>
          <a:p>
            <a:r>
              <a:rPr lang="en-US" smtClean="0"/>
              <a:t>Click to edit Master title style</a:t>
            </a:r>
            <a:endParaRPr/>
          </a:p>
        </p:txBody>
      </p:sp>
      <p:sp>
        <p:nvSpPr>
          <p:cNvPr id="3" name="Content Placeholder 2"/>
          <p:cNvSpPr>
            <a:spLocks noGrp="1"/>
          </p:cNvSpPr>
          <p:nvPr>
            <p:ph idx="1"/>
          </p:nvPr>
        </p:nvSpPr>
        <p:spPr>
          <a:xfrm>
            <a:off x="1409699" y="915923"/>
            <a:ext cx="5216979" cy="5065776"/>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682434" y="3502152"/>
            <a:ext cx="4155622" cy="2479548"/>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dirty="0"/>
          </a:p>
        </p:txBody>
      </p:sp>
      <p:sp>
        <p:nvSpPr>
          <p:cNvPr id="5" name="Date Placeholder 4"/>
          <p:cNvSpPr>
            <a:spLocks noGrp="1"/>
          </p:cNvSpPr>
          <p:nvPr>
            <p:ph type="dt" sz="half" idx="10"/>
          </p:nvPr>
        </p:nvSpPr>
        <p:spPr/>
        <p:txBody>
          <a:bodyPr/>
          <a:lstStyle/>
          <a:p>
            <a:fld id="{BA2A3310-D664-4933-9402-AB5DB0887727}" type="datetime1">
              <a:rPr lang="en-US" smtClean="0"/>
              <a:pPr/>
              <a:t>4/18/2019</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0235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5" y="919616"/>
            <a:ext cx="4155622" cy="2532888"/>
          </a:xfrm>
        </p:spPr>
        <p:txBody>
          <a:bodyPr anchor="b"/>
          <a:lstStyle>
            <a:lvl1pPr>
              <a:defRPr sz="3200"/>
            </a:lvl1pPr>
          </a:lstStyle>
          <a:p>
            <a:r>
              <a:rPr lang="en-US" smtClean="0"/>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0" y="915923"/>
            <a:ext cx="6626677" cy="5065776"/>
          </a:xfrm>
        </p:spPr>
        <p:txBody>
          <a:bodyPr tIns="137160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6682435" y="3502152"/>
            <a:ext cx="4155622" cy="2479547"/>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dirty="0"/>
          </a:p>
        </p:txBody>
      </p:sp>
      <p:sp>
        <p:nvSpPr>
          <p:cNvPr id="5" name="Date Placeholder 4"/>
          <p:cNvSpPr>
            <a:spLocks noGrp="1"/>
          </p:cNvSpPr>
          <p:nvPr>
            <p:ph type="dt" sz="half" idx="10"/>
          </p:nvPr>
        </p:nvSpPr>
        <p:spPr/>
        <p:txBody>
          <a:bodyPr/>
          <a:lstStyle/>
          <a:p>
            <a:fld id="{E1447A63-5E3D-469C-A0D1-119323F4F95E}" type="datetime1">
              <a:rPr lang="en-US" smtClean="0"/>
              <a:pPr/>
              <a:t>4/18/2019</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1642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Rectangle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endParaRPr>
          </a:p>
        </p:txBody>
      </p:sp>
      <p:sp>
        <p:nvSpPr>
          <p:cNvPr id="2" name="Title Placeholder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6" name="Slide Number Placeholder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9CD8D479-8942-46E8-A226-A4E01F7A105C}" type="slidenum">
              <a:rPr lang="en-US" smtClean="0"/>
              <a:pPr/>
              <a:t>‹#›</a:t>
            </a:fld>
            <a:endParaRPr lang="en-US" dirty="0"/>
          </a:p>
        </p:txBody>
      </p:sp>
      <p:sp>
        <p:nvSpPr>
          <p:cNvPr id="4" name="Date Placeholder 3"/>
          <p:cNvSpPr>
            <a:spLocks noGrp="1"/>
          </p:cNvSpPr>
          <p:nvPr>
            <p:ph type="dt" sz="half" idx="2"/>
          </p:nvPr>
        </p:nvSpPr>
        <p:spPr>
          <a:xfrm>
            <a:off x="453403" y="6629400"/>
            <a:ext cx="100066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1E56E745-E731-42F7-BC46-83DD513FC98F}" type="datetime1">
              <a:rPr lang="en-US" smtClean="0"/>
              <a:pPr/>
              <a:t>4/18/2019</a:t>
            </a:fld>
            <a:endParaRPr lang="en-US" dirty="0"/>
          </a:p>
        </p:txBody>
      </p:sp>
      <p:sp>
        <p:nvSpPr>
          <p:cNvPr id="5" name="Footer Placeholder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1100">
                <a:solidFill>
                  <a:schemeClr val="accent1">
                    <a:lumMod val="50000"/>
                  </a:schemeClr>
                </a:solidFill>
              </a:defRPr>
            </a:lvl1pPr>
          </a:lstStyle>
          <a:p>
            <a:r>
              <a:rPr lang="en-US" dirty="0"/>
              <a:t>Add a footer</a:t>
            </a:r>
          </a:p>
        </p:txBody>
      </p:sp>
    </p:spTree>
    <p:extLst>
      <p:ext uri="{BB962C8B-B14F-4D97-AF65-F5344CB8AC3E}">
        <p14:creationId xmlns:p14="http://schemas.microsoft.com/office/powerpoint/2010/main" val="286604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ecoscore.be/en/info/ecoscore/co2" TargetMode="Externa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ecoscore.be/en/info/ecoscore/co2" TargetMode="External"/><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hyperlink" Target="https://toxtown.nlm.nih.gov/chemicals-and-contaminants/carbon-dioxid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earthobservatory.nasa.gov/features/CarbonCycle/page5.php" TargetMode="External"/><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ingzerowaste.com/blog/5-ways-to-reduce-your-carbon-footprint" TargetMode="External"/><Relationship Id="rId2" Type="http://schemas.openxmlformats.org/officeDocument/2006/relationships/hyperlink" Target="https://get-green-now.com/reduce-carbon-footprint/" TargetMode="External"/><Relationship Id="rId1" Type="http://schemas.openxmlformats.org/officeDocument/2006/relationships/slideLayout" Target="../slideLayouts/slideLayout6.xml"/><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63hAHbkzJG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nrcan.gc.ca/energy/efficiency/transportation/21038" TargetMode="External"/><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6.xml"/><Relationship Id="rId4" Type="http://schemas.openxmlformats.org/officeDocument/2006/relationships/hyperlink" Target="https://www.youtube.com/watch?v=2kIcFIofUHk"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earthobservatory.nasa.gov/features/CarbonCycle/page5.php" TargetMode="External"/><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63hAHbkzJG4"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hatsyourimpact.org/greenhouse-gases/carbon-dioxide-emissions" TargetMode="Externa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hatsyourimpact.org/greenhouse-gases/carbon-dioxide-emissions" TargetMode="Externa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www.thehindu.com/news/national/co2-levels-poised-for-record-high/article25674341.ec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thehindu.com/news/national/co2-levels-poised-for-record-high/article25674341.ece"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limate.nasa.gov/" TargetMode="Externa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ecoscore.be/en/info/ecoscore/co2" TargetMode="External"/><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30106" y="0"/>
            <a:ext cx="3648658" cy="6601691"/>
          </a:xfrm>
          <a:solidFill>
            <a:schemeClr val="tx1">
              <a:lumMod val="75000"/>
            </a:schemeClr>
          </a:solidFill>
        </p:spPr>
        <p:txBody>
          <a:bodyPr>
            <a:noAutofit/>
          </a:bodyPr>
          <a:lstStyle/>
          <a:p>
            <a:r>
              <a:rPr lang="en-US" sz="6000" dirty="0" err="1" smtClean="0">
                <a:solidFill>
                  <a:srgbClr val="F5821F"/>
                </a:solidFill>
              </a:rPr>
              <a:t>EstimationOf</a:t>
            </a:r>
            <a:r>
              <a:rPr lang="en-US" sz="6000" dirty="0" smtClean="0">
                <a:solidFill>
                  <a:srgbClr val="F5821F"/>
                </a:solidFill>
              </a:rPr>
              <a:t> </a:t>
            </a:r>
            <a:r>
              <a:rPr lang="en-US" sz="6000" dirty="0">
                <a:solidFill>
                  <a:srgbClr val="F5821F"/>
                </a:solidFill>
              </a:rPr>
              <a:t>Carbon Dioxide Emission From Cars And Bikes In </a:t>
            </a:r>
            <a:r>
              <a:rPr lang="en-US" sz="6000" dirty="0" smtClean="0">
                <a:solidFill>
                  <a:srgbClr val="F5821F"/>
                </a:solidFill>
              </a:rPr>
              <a:t>LPU</a:t>
            </a:r>
            <a:endParaRPr lang="en-IN" sz="6000" dirty="0">
              <a:solidFill>
                <a:srgbClr val="F5821F"/>
              </a:solidFill>
            </a:endParaRPr>
          </a:p>
        </p:txBody>
      </p:sp>
      <p:sp>
        <p:nvSpPr>
          <p:cNvPr id="4" name="Slide Number Placeholder 3"/>
          <p:cNvSpPr>
            <a:spLocks noGrp="1"/>
          </p:cNvSpPr>
          <p:nvPr>
            <p:ph type="sldNum" sz="quarter" idx="12"/>
          </p:nvPr>
        </p:nvSpPr>
        <p:spPr/>
        <p:txBody>
          <a:bodyPr/>
          <a:lstStyle/>
          <a:p>
            <a:fld id="{9CD8D479-8942-46E8-A226-A4E01F7A105C}" type="slidenum">
              <a:rPr lang="en-IN" smtClean="0"/>
              <a:t>1</a:t>
            </a:fld>
            <a:endParaRPr lang="en-IN" dirty="0"/>
          </a:p>
        </p:txBody>
      </p:sp>
    </p:spTree>
    <p:extLst>
      <p:ext uri="{BB962C8B-B14F-4D97-AF65-F5344CB8AC3E}">
        <p14:creationId xmlns:p14="http://schemas.microsoft.com/office/powerpoint/2010/main" val="426827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86337"/>
            <a:ext cx="1187938" cy="601785"/>
          </a:xfrm>
        </p:spPr>
        <p:txBody>
          <a:bodyPr>
            <a:normAutofit fontScale="90000"/>
          </a:bodyPr>
          <a:lstStyle/>
          <a:p>
            <a:r>
              <a:rPr lang="en-IN" sz="4400" dirty="0" smtClean="0">
                <a:solidFill>
                  <a:schemeClr val="tx2"/>
                </a:solidFill>
              </a:rPr>
              <a:t>FOR</a:t>
            </a:r>
            <a:r>
              <a:rPr lang="en-IN" sz="4000" dirty="0" smtClean="0">
                <a:solidFill>
                  <a:schemeClr val="tx2"/>
                </a:solidFill>
              </a:rPr>
              <a:t>   </a:t>
            </a:r>
            <a:endParaRPr lang="en-IN" sz="4000" dirty="0">
              <a:solidFill>
                <a:schemeClr val="tx2"/>
              </a:solidFill>
            </a:endParaRPr>
          </a:p>
        </p:txBody>
      </p:sp>
      <p:sp>
        <p:nvSpPr>
          <p:cNvPr id="3" name="Slide Number Placeholder 2"/>
          <p:cNvSpPr>
            <a:spLocks noGrp="1"/>
          </p:cNvSpPr>
          <p:nvPr>
            <p:ph type="sldNum" sz="quarter" idx="12"/>
          </p:nvPr>
        </p:nvSpPr>
        <p:spPr/>
        <p:txBody>
          <a:bodyPr/>
          <a:lstStyle/>
          <a:p>
            <a:fld id="{9CD8D479-8942-46E8-A226-A4E01F7A105C}" type="slidenum">
              <a:rPr lang="en-IN" smtClean="0"/>
              <a:t>10</a:t>
            </a:fld>
            <a:endParaRPr lang="en-IN" dirty="0"/>
          </a:p>
        </p:txBody>
      </p:sp>
      <p:sp>
        <p:nvSpPr>
          <p:cNvPr id="5" name="Footer Placeholder 4"/>
          <p:cNvSpPr>
            <a:spLocks noGrp="1"/>
          </p:cNvSpPr>
          <p:nvPr>
            <p:ph type="ftr" sz="quarter" idx="11"/>
          </p:nvPr>
        </p:nvSpPr>
        <p:spPr/>
        <p:txBody>
          <a:bodyPr/>
          <a:lstStyle/>
          <a:p>
            <a:r>
              <a:rPr lang="en-US" dirty="0" smtClean="0"/>
              <a:t>Sources -- </a:t>
            </a:r>
            <a:r>
              <a:rPr lang="en-IN" dirty="0">
                <a:hlinkClick r:id="rId2"/>
              </a:rPr>
              <a:t>http://ecoscore.be/en/info/ecoscore/co2</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3988" y="2448655"/>
            <a:ext cx="1838166" cy="1203571"/>
          </a:xfrm>
          <a:prstGeom prst="rect">
            <a:avLst/>
          </a:prstGeom>
        </p:spPr>
      </p:pic>
      <p:sp>
        <p:nvSpPr>
          <p:cNvPr id="11" name="Rectangle 10"/>
          <p:cNvSpPr/>
          <p:nvPr/>
        </p:nvSpPr>
        <p:spPr>
          <a:xfrm>
            <a:off x="0" y="1761392"/>
            <a:ext cx="12192000" cy="1172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5141" y="40068"/>
            <a:ext cx="3096057" cy="1648055"/>
          </a:xfrm>
          <a:prstGeom prst="rect">
            <a:avLst/>
          </a:prstGeom>
        </p:spPr>
      </p:pic>
      <p:sp>
        <p:nvSpPr>
          <p:cNvPr id="14" name="TextBox 13"/>
          <p:cNvSpPr txBox="1"/>
          <p:nvPr/>
        </p:nvSpPr>
        <p:spPr>
          <a:xfrm>
            <a:off x="93785" y="2282092"/>
            <a:ext cx="9417538" cy="3785652"/>
          </a:xfrm>
          <a:prstGeom prst="rect">
            <a:avLst/>
          </a:prstGeom>
          <a:noFill/>
        </p:spPr>
        <p:txBody>
          <a:bodyPr wrap="square" rtlCol="0">
            <a:spAutoFit/>
          </a:bodyPr>
          <a:lstStyle/>
          <a:p>
            <a:r>
              <a:rPr lang="en-IN" sz="2400" dirty="0" smtClean="0"/>
              <a:t>-&gt; One litre of Petrol weights </a:t>
            </a:r>
            <a:r>
              <a:rPr lang="en-IN" sz="2400" dirty="0" smtClean="0">
                <a:latin typeface="Arial" panose="020B0604020202020204" pitchFamily="34" charset="0"/>
                <a:cs typeface="Arial" panose="020B0604020202020204" pitchFamily="34" charset="0"/>
              </a:rPr>
              <a:t>750</a:t>
            </a:r>
            <a:r>
              <a:rPr lang="en-IN" sz="2400" dirty="0" smtClean="0"/>
              <a:t> grams .</a:t>
            </a:r>
          </a:p>
          <a:p>
            <a:endParaRPr lang="en-IN" sz="2400" dirty="0"/>
          </a:p>
          <a:p>
            <a:r>
              <a:rPr lang="en-IN" sz="2400" dirty="0" smtClean="0"/>
              <a:t>-&gt;Out of  which </a:t>
            </a:r>
            <a:r>
              <a:rPr lang="en-IN" sz="2400" dirty="0" smtClean="0">
                <a:latin typeface="Arial" panose="020B0604020202020204" pitchFamily="34" charset="0"/>
                <a:cs typeface="Arial" panose="020B0604020202020204" pitchFamily="34" charset="0"/>
              </a:rPr>
              <a:t>87</a:t>
            </a:r>
            <a:r>
              <a:rPr lang="en-IN" sz="2400" dirty="0" smtClean="0"/>
              <a:t> %  (</a:t>
            </a:r>
            <a:r>
              <a:rPr lang="en-IN" sz="2400" dirty="0" smtClean="0">
                <a:latin typeface="Arial" panose="020B0604020202020204" pitchFamily="34" charset="0"/>
                <a:cs typeface="Arial" panose="020B0604020202020204" pitchFamily="34" charset="0"/>
              </a:rPr>
              <a:t>652</a:t>
            </a:r>
            <a:r>
              <a:rPr lang="en-IN" sz="2400" dirty="0" smtClean="0"/>
              <a:t> grams) of  carbon is present .</a:t>
            </a:r>
          </a:p>
          <a:p>
            <a:endParaRPr lang="en-IN" sz="2400" dirty="0"/>
          </a:p>
          <a:p>
            <a:r>
              <a:rPr lang="en-IN" sz="2400" dirty="0" smtClean="0"/>
              <a:t>-&gt;For the combustion of this carbon to CO2  </a:t>
            </a:r>
            <a:r>
              <a:rPr lang="en-IN" sz="2400" dirty="0" smtClean="0">
                <a:latin typeface="Arial" panose="020B0604020202020204" pitchFamily="34" charset="0"/>
                <a:cs typeface="Arial" panose="020B0604020202020204" pitchFamily="34" charset="0"/>
              </a:rPr>
              <a:t>1740 grams of oxygen is needed .</a:t>
            </a:r>
          </a:p>
          <a:p>
            <a:r>
              <a:rPr lang="en-IN" sz="2400" dirty="0" smtClean="0">
                <a:latin typeface="Arial" panose="020B0604020202020204" pitchFamily="34" charset="0"/>
                <a:cs typeface="Arial" panose="020B0604020202020204" pitchFamily="34" charset="0"/>
              </a:rPr>
              <a:t>   In total 2392 grams of CO2/litres will be released.</a:t>
            </a:r>
          </a:p>
          <a:p>
            <a:endParaRPr lang="en-IN" sz="2400" dirty="0">
              <a:latin typeface="Arial" panose="020B0604020202020204" pitchFamily="34" charset="0"/>
              <a:cs typeface="Arial" panose="020B0604020202020204" pitchFamily="34" charset="0"/>
            </a:endParaRPr>
          </a:p>
          <a:p>
            <a:r>
              <a:rPr lang="en-IN" sz="2400" dirty="0" smtClean="0">
                <a:cs typeface="Arial" panose="020B0604020202020204" pitchFamily="34" charset="0"/>
              </a:rPr>
              <a:t>-&gt;So an average consumption of </a:t>
            </a:r>
            <a:r>
              <a:rPr lang="en-IN" sz="2400" dirty="0" smtClean="0">
                <a:latin typeface="Arial" panose="020B0604020202020204" pitchFamily="34" charset="0"/>
                <a:cs typeface="Arial" panose="020B0604020202020204" pitchFamily="34" charset="0"/>
              </a:rPr>
              <a:t>5</a:t>
            </a:r>
            <a:r>
              <a:rPr lang="en-IN" sz="2400" dirty="0" smtClean="0">
                <a:cs typeface="Arial" panose="020B0604020202020204" pitchFamily="34" charset="0"/>
              </a:rPr>
              <a:t> litres/</a:t>
            </a:r>
            <a:r>
              <a:rPr lang="en-IN" sz="2400" dirty="0" smtClean="0">
                <a:latin typeface="Arial" panose="020B0604020202020204" pitchFamily="34" charset="0"/>
                <a:cs typeface="Arial" panose="020B0604020202020204" pitchFamily="34" charset="0"/>
              </a:rPr>
              <a:t>100</a:t>
            </a:r>
            <a:r>
              <a:rPr lang="en-IN" sz="2400" dirty="0" smtClean="0">
                <a:cs typeface="Arial" panose="020B0604020202020204" pitchFamily="34" charset="0"/>
              </a:rPr>
              <a:t> km then corresponds to </a:t>
            </a:r>
            <a:r>
              <a:rPr lang="en-IN" sz="2400" dirty="0" smtClean="0">
                <a:latin typeface="Arial" panose="020B0604020202020204" pitchFamily="34" charset="0"/>
                <a:cs typeface="Arial" panose="020B0604020202020204" pitchFamily="34" charset="0"/>
              </a:rPr>
              <a:t>5</a:t>
            </a:r>
            <a:r>
              <a:rPr lang="en-IN" sz="2400" dirty="0" smtClean="0">
                <a:cs typeface="Arial" panose="020B0604020202020204" pitchFamily="34" charset="0"/>
              </a:rPr>
              <a:t> litres * </a:t>
            </a:r>
            <a:r>
              <a:rPr lang="en-IN" sz="2400" dirty="0" smtClean="0">
                <a:latin typeface="Arial" panose="020B0604020202020204" pitchFamily="34" charset="0"/>
                <a:cs typeface="Arial" panose="020B0604020202020204" pitchFamily="34" charset="0"/>
              </a:rPr>
              <a:t>2392</a:t>
            </a:r>
            <a:r>
              <a:rPr lang="en-IN" sz="2400" dirty="0" smtClean="0">
                <a:cs typeface="Arial" panose="020B0604020202020204" pitchFamily="34" charset="0"/>
              </a:rPr>
              <a:t> /</a:t>
            </a:r>
            <a:r>
              <a:rPr lang="en-IN" sz="2400" dirty="0" smtClean="0">
                <a:latin typeface="Arial" panose="020B0604020202020204" pitchFamily="34" charset="0"/>
                <a:cs typeface="Arial" panose="020B0604020202020204" pitchFamily="34" charset="0"/>
              </a:rPr>
              <a:t>100</a:t>
            </a:r>
            <a:r>
              <a:rPr lang="en-IN" sz="2400" dirty="0" smtClean="0">
                <a:cs typeface="Arial" panose="020B0604020202020204" pitchFamily="34" charset="0"/>
              </a:rPr>
              <a:t> km = </a:t>
            </a:r>
            <a:r>
              <a:rPr lang="en-IN" sz="2400" dirty="0" smtClean="0">
                <a:latin typeface="Arial" panose="020B0604020202020204" pitchFamily="34" charset="0"/>
                <a:cs typeface="Arial" panose="020B0604020202020204" pitchFamily="34" charset="0"/>
              </a:rPr>
              <a:t>120</a:t>
            </a:r>
            <a:r>
              <a:rPr lang="en-IN" sz="2400" dirty="0" smtClean="0">
                <a:cs typeface="Arial" panose="020B0604020202020204" pitchFamily="34" charset="0"/>
              </a:rPr>
              <a:t> g CO2/km</a:t>
            </a:r>
            <a:endParaRPr lang="en-IN" sz="2400" dirty="0">
              <a:cs typeface="Arial" panose="020B0604020202020204" pitchFamily="34" charset="0"/>
            </a:endParaRPr>
          </a:p>
        </p:txBody>
      </p:sp>
    </p:spTree>
    <p:extLst>
      <p:ext uri="{BB962C8B-B14F-4D97-AF65-F5344CB8AC3E}">
        <p14:creationId xmlns:p14="http://schemas.microsoft.com/office/powerpoint/2010/main" val="316399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1028 0.00578 L -0.76081 0.00162 " pathEditMode="relative" rAng="0" ptsTypes="AA">
                                      <p:cBhvr>
                                        <p:cTn id="6" dur="2000" fill="hold"/>
                                        <p:tgtEl>
                                          <p:spTgt spid="13"/>
                                        </p:tgtEl>
                                        <p:attrNameLst>
                                          <p:attrName>ppt_x</p:attrName>
                                          <p:attrName>ppt_y</p:attrName>
                                        </p:attrNameLst>
                                      </p:cBhvr>
                                      <p:rCtr x="-38555"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3477"/>
            <a:ext cx="2133600" cy="687754"/>
          </a:xfrm>
        </p:spPr>
        <p:txBody>
          <a:bodyPr/>
          <a:lstStyle/>
          <a:p>
            <a:r>
              <a:rPr lang="en-IN" dirty="0" smtClean="0">
                <a:solidFill>
                  <a:schemeClr val="tx2"/>
                </a:solidFill>
              </a:rPr>
              <a:t>FOR  </a:t>
            </a:r>
            <a:r>
              <a:rPr lang="en-IN" dirty="0" smtClean="0">
                <a:solidFill>
                  <a:srgbClr val="FF0000"/>
                </a:solidFill>
              </a:rPr>
              <a:t>LPG </a:t>
            </a:r>
            <a:r>
              <a:rPr lang="en-IN" dirty="0" smtClean="0">
                <a:solidFill>
                  <a:schemeClr val="tx2"/>
                </a:solidFill>
              </a:rPr>
              <a:t>  </a:t>
            </a:r>
            <a:endParaRPr lang="en-IN" dirty="0">
              <a:solidFill>
                <a:schemeClr val="tx2"/>
              </a:solidFill>
            </a:endParaRPr>
          </a:p>
        </p:txBody>
      </p:sp>
      <p:sp>
        <p:nvSpPr>
          <p:cNvPr id="3" name="Slide Number Placeholder 2"/>
          <p:cNvSpPr>
            <a:spLocks noGrp="1"/>
          </p:cNvSpPr>
          <p:nvPr>
            <p:ph type="sldNum" sz="quarter" idx="12"/>
          </p:nvPr>
        </p:nvSpPr>
        <p:spPr/>
        <p:txBody>
          <a:bodyPr/>
          <a:lstStyle/>
          <a:p>
            <a:fld id="{9CD8D479-8942-46E8-A226-A4E01F7A105C}" type="slidenum">
              <a:rPr lang="en-IN" smtClean="0"/>
              <a:t>11</a:t>
            </a:fld>
            <a:endParaRPr lang="en-IN" dirty="0"/>
          </a:p>
        </p:txBody>
      </p:sp>
      <p:sp>
        <p:nvSpPr>
          <p:cNvPr id="5" name="Footer Placeholder 4"/>
          <p:cNvSpPr>
            <a:spLocks noGrp="1"/>
          </p:cNvSpPr>
          <p:nvPr>
            <p:ph type="ftr" sz="quarter" idx="11"/>
          </p:nvPr>
        </p:nvSpPr>
        <p:spPr/>
        <p:txBody>
          <a:bodyPr/>
          <a:lstStyle/>
          <a:p>
            <a:endParaRPr lang="en-US" dirty="0" smtClean="0"/>
          </a:p>
          <a:p>
            <a:r>
              <a:rPr lang="en-US" dirty="0" smtClean="0"/>
              <a:t>Sources -- </a:t>
            </a:r>
            <a:r>
              <a:rPr lang="en-US" dirty="0"/>
              <a:t>Sources -- </a:t>
            </a:r>
            <a:r>
              <a:rPr lang="en-IN" dirty="0">
                <a:hlinkClick r:id="rId2"/>
              </a:rPr>
              <a:t>http://ecoscore.be/en/info/ecoscore/co2</a:t>
            </a:r>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414" y="201624"/>
            <a:ext cx="2902893" cy="13473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15" y="1461476"/>
            <a:ext cx="6900985" cy="5175739"/>
          </a:xfrm>
          <a:prstGeom prst="rect">
            <a:avLst/>
          </a:prstGeom>
        </p:spPr>
      </p:pic>
      <p:sp>
        <p:nvSpPr>
          <p:cNvPr id="9" name="TextBox 8"/>
          <p:cNvSpPr txBox="1"/>
          <p:nvPr/>
        </p:nvSpPr>
        <p:spPr>
          <a:xfrm>
            <a:off x="0" y="1975716"/>
            <a:ext cx="5236307" cy="4678204"/>
          </a:xfrm>
          <a:prstGeom prst="rect">
            <a:avLst/>
          </a:prstGeom>
          <a:noFill/>
        </p:spPr>
        <p:txBody>
          <a:bodyPr wrap="square" rtlCol="0">
            <a:spAutoFit/>
          </a:bodyPr>
          <a:lstStyle/>
          <a:p>
            <a:r>
              <a:rPr lang="en-IN" sz="2000" dirty="0" smtClean="0"/>
              <a:t>-&gt; One of the less carbon emitting source of fuel.</a:t>
            </a:r>
          </a:p>
          <a:p>
            <a:endParaRPr lang="en-IN" sz="2000" dirty="0"/>
          </a:p>
          <a:p>
            <a:r>
              <a:rPr lang="en-IN" sz="2000" dirty="0" smtClean="0"/>
              <a:t>-&gt;One litre of LPG weights </a:t>
            </a:r>
            <a:r>
              <a:rPr lang="en-IN" sz="2000" dirty="0" smtClean="0">
                <a:latin typeface="Arial" panose="020B0604020202020204" pitchFamily="34" charset="0"/>
                <a:cs typeface="Arial" panose="020B0604020202020204" pitchFamily="34" charset="0"/>
              </a:rPr>
              <a:t>550</a:t>
            </a:r>
            <a:r>
              <a:rPr lang="en-IN" sz="2000" dirty="0" smtClean="0"/>
              <a:t> grams .</a:t>
            </a:r>
          </a:p>
          <a:p>
            <a:endParaRPr lang="en-IN" sz="2000" dirty="0"/>
          </a:p>
          <a:p>
            <a:r>
              <a:rPr lang="en-IN" sz="2000" dirty="0" smtClean="0"/>
              <a:t>-&gt;Consist of </a:t>
            </a:r>
            <a:r>
              <a:rPr lang="en-IN" sz="2000" dirty="0" smtClean="0">
                <a:latin typeface="Arial" panose="020B0604020202020204" pitchFamily="34" charset="0"/>
                <a:cs typeface="Arial" panose="020B0604020202020204" pitchFamily="34" charset="0"/>
              </a:rPr>
              <a:t>82.5</a:t>
            </a:r>
            <a:r>
              <a:rPr lang="en-IN" sz="2000" dirty="0" smtClean="0"/>
              <a:t> % of carbon (</a:t>
            </a:r>
            <a:r>
              <a:rPr lang="en-IN" sz="2000" dirty="0" smtClean="0">
                <a:latin typeface="Arial" panose="020B0604020202020204" pitchFamily="34" charset="0"/>
                <a:cs typeface="Arial" panose="020B0604020202020204" pitchFamily="34" charset="0"/>
              </a:rPr>
              <a:t>454</a:t>
            </a:r>
            <a:r>
              <a:rPr lang="en-IN" sz="2000" dirty="0" smtClean="0"/>
              <a:t> grams) of</a:t>
            </a:r>
          </a:p>
          <a:p>
            <a:r>
              <a:rPr lang="en-IN" sz="2000" dirty="0"/>
              <a:t> </a:t>
            </a:r>
            <a:r>
              <a:rPr lang="en-IN" sz="2000" dirty="0" smtClean="0"/>
              <a:t>   carbon/litre.</a:t>
            </a:r>
          </a:p>
          <a:p>
            <a:endParaRPr lang="en-IN" sz="2000" dirty="0"/>
          </a:p>
          <a:p>
            <a:r>
              <a:rPr lang="en-IN" sz="2000" dirty="0" smtClean="0"/>
              <a:t>-&gt;</a:t>
            </a:r>
            <a:r>
              <a:rPr lang="en-IN" sz="2000" dirty="0" smtClean="0">
                <a:latin typeface="Arial" panose="020B0604020202020204" pitchFamily="34" charset="0"/>
                <a:cs typeface="Arial" panose="020B0604020202020204" pitchFamily="34" charset="0"/>
              </a:rPr>
              <a:t>1211</a:t>
            </a:r>
            <a:r>
              <a:rPr lang="en-IN" sz="2000" dirty="0" smtClean="0"/>
              <a:t> grams of O2 is  needed for combustion.</a:t>
            </a:r>
          </a:p>
          <a:p>
            <a:r>
              <a:rPr lang="en-IN" sz="2000" dirty="0" smtClean="0"/>
              <a:t>   Total of  </a:t>
            </a:r>
            <a:r>
              <a:rPr lang="en-IN" sz="2000" dirty="0" smtClean="0">
                <a:latin typeface="Arial" panose="020B0604020202020204" pitchFamily="34" charset="0"/>
                <a:cs typeface="Arial" panose="020B0604020202020204" pitchFamily="34" charset="0"/>
              </a:rPr>
              <a:t>1665</a:t>
            </a:r>
            <a:r>
              <a:rPr lang="en-IN" sz="2000" dirty="0" smtClean="0"/>
              <a:t> g/litres  will be emitted.</a:t>
            </a:r>
          </a:p>
          <a:p>
            <a:endParaRPr lang="en-IN" sz="2000" dirty="0"/>
          </a:p>
          <a:p>
            <a:r>
              <a:rPr lang="en-IN" sz="2000" dirty="0" smtClean="0"/>
              <a:t>-&gt;An average  consumption of  </a:t>
            </a:r>
            <a:r>
              <a:rPr lang="en-IN" sz="2000" dirty="0" smtClean="0">
                <a:latin typeface="Arial" panose="020B0604020202020204" pitchFamily="34" charset="0"/>
                <a:cs typeface="Arial" panose="020B0604020202020204" pitchFamily="34" charset="0"/>
              </a:rPr>
              <a:t>5</a:t>
            </a:r>
            <a:r>
              <a:rPr lang="en-IN" sz="2000" dirty="0" smtClean="0"/>
              <a:t> litre/</a:t>
            </a:r>
            <a:r>
              <a:rPr lang="en-IN" sz="2000" dirty="0" smtClean="0">
                <a:latin typeface="Arial" panose="020B0604020202020204" pitchFamily="34" charset="0"/>
                <a:cs typeface="Arial" panose="020B0604020202020204" pitchFamily="34" charset="0"/>
              </a:rPr>
              <a:t>100</a:t>
            </a:r>
            <a:r>
              <a:rPr lang="en-IN" sz="2000" dirty="0" smtClean="0"/>
              <a:t> km then corresponds to </a:t>
            </a:r>
            <a:r>
              <a:rPr lang="en-IN" sz="2000" dirty="0" smtClean="0">
                <a:latin typeface="Arial" panose="020B0604020202020204" pitchFamily="34" charset="0"/>
                <a:cs typeface="Arial" panose="020B0604020202020204" pitchFamily="34" charset="0"/>
              </a:rPr>
              <a:t>5</a:t>
            </a:r>
            <a:r>
              <a:rPr lang="en-IN" sz="2000" dirty="0" smtClean="0"/>
              <a:t> litres * </a:t>
            </a:r>
            <a:r>
              <a:rPr lang="en-IN" sz="2000" dirty="0" smtClean="0">
                <a:latin typeface="Arial" panose="020B0604020202020204" pitchFamily="34" charset="0"/>
                <a:cs typeface="Arial" panose="020B0604020202020204" pitchFamily="34" charset="0"/>
              </a:rPr>
              <a:t>1665</a:t>
            </a:r>
            <a:r>
              <a:rPr lang="en-IN" sz="2000" dirty="0" smtClean="0"/>
              <a:t> / </a:t>
            </a:r>
            <a:r>
              <a:rPr lang="en-IN" sz="2000" dirty="0" smtClean="0">
                <a:latin typeface="Arial" panose="020B0604020202020204" pitchFamily="34" charset="0"/>
                <a:cs typeface="Arial" panose="020B0604020202020204" pitchFamily="34" charset="0"/>
              </a:rPr>
              <a:t>100</a:t>
            </a:r>
            <a:r>
              <a:rPr lang="en-IN" sz="2000" dirty="0" smtClean="0"/>
              <a:t> km= </a:t>
            </a:r>
            <a:r>
              <a:rPr lang="en-IN" sz="2000" dirty="0" smtClean="0">
                <a:latin typeface="Arial" panose="020B0604020202020204" pitchFamily="34" charset="0"/>
                <a:cs typeface="Arial" panose="020B0604020202020204" pitchFamily="34" charset="0"/>
              </a:rPr>
              <a:t>83</a:t>
            </a:r>
            <a:r>
              <a:rPr lang="en-IN" sz="2000" dirty="0" smtClean="0"/>
              <a:t> g of CO2/km</a:t>
            </a:r>
          </a:p>
          <a:p>
            <a:endParaRPr lang="en-IN" dirty="0" smtClean="0"/>
          </a:p>
        </p:txBody>
      </p:sp>
      <p:sp>
        <p:nvSpPr>
          <p:cNvPr id="10" name="Rectangle 9"/>
          <p:cNvSpPr/>
          <p:nvPr/>
        </p:nvSpPr>
        <p:spPr>
          <a:xfrm>
            <a:off x="0" y="1711569"/>
            <a:ext cx="5291015" cy="101600"/>
          </a:xfrm>
          <a:prstGeom prst="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3269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extLst>
              <a:ext uri="{BEBA8EAE-BF5A-486C-A8C5-ECC9F3942E4B}">
                <a14:imgProps xmlns:a14="http://schemas.microsoft.com/office/drawing/2010/main">
                  <a14:imgLayer r:embed="rId3">
                    <a14:imgEffect>
                      <a14:artisticBlur radius="27"/>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09415"/>
            <a:ext cx="12129477" cy="1023816"/>
          </a:xfrm>
        </p:spPr>
        <p:txBody>
          <a:bodyPr/>
          <a:lstStyle/>
          <a:p>
            <a:r>
              <a:rPr lang="en-IN" dirty="0" smtClean="0">
                <a:solidFill>
                  <a:srgbClr val="F5821F"/>
                </a:solidFill>
              </a:rPr>
              <a:t>HOW WE CALCULATED EMISSION OF </a:t>
            </a:r>
            <a:r>
              <a:rPr lang="en-IN" sz="6000" dirty="0" smtClean="0">
                <a:solidFill>
                  <a:schemeClr val="tx1"/>
                </a:solidFill>
              </a:rPr>
              <a:t>CO2 </a:t>
            </a:r>
            <a:endParaRPr lang="en-IN" sz="6000" dirty="0">
              <a:solidFill>
                <a:schemeClr val="tx1"/>
              </a:solidFill>
            </a:endParaRPr>
          </a:p>
        </p:txBody>
      </p:sp>
      <p:sp>
        <p:nvSpPr>
          <p:cNvPr id="3" name="Slide Number Placeholder 2"/>
          <p:cNvSpPr>
            <a:spLocks noGrp="1"/>
          </p:cNvSpPr>
          <p:nvPr>
            <p:ph type="sldNum" sz="quarter" idx="12"/>
          </p:nvPr>
        </p:nvSpPr>
        <p:spPr/>
        <p:txBody>
          <a:bodyPr/>
          <a:lstStyle/>
          <a:p>
            <a:fld id="{9CD8D479-8942-46E8-A226-A4E01F7A105C}" type="slidenum">
              <a:rPr lang="en-IN" smtClean="0"/>
              <a:t>12</a:t>
            </a:fld>
            <a:endParaRPr lang="en-IN" dirty="0"/>
          </a:p>
        </p:txBody>
      </p:sp>
      <p:sp>
        <p:nvSpPr>
          <p:cNvPr id="5" name="Footer Placeholder 4"/>
          <p:cNvSpPr>
            <a:spLocks noGrp="1"/>
          </p:cNvSpPr>
          <p:nvPr>
            <p:ph type="ftr" sz="quarter" idx="11"/>
          </p:nvPr>
        </p:nvSpPr>
        <p:spPr/>
        <p:txBody>
          <a:bodyPr/>
          <a:lstStyle/>
          <a:p>
            <a:endParaRPr lang="en-US" dirty="0"/>
          </a:p>
        </p:txBody>
      </p:sp>
      <p:sp>
        <p:nvSpPr>
          <p:cNvPr id="6" name="Rectangle 5"/>
          <p:cNvSpPr/>
          <p:nvPr/>
        </p:nvSpPr>
        <p:spPr>
          <a:xfrm>
            <a:off x="0" y="1250462"/>
            <a:ext cx="11027508" cy="78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7373" y="-1"/>
            <a:ext cx="1544627" cy="14408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1550291"/>
            <a:ext cx="12192000" cy="5139869"/>
          </a:xfrm>
          <a:prstGeom prst="rect">
            <a:avLst/>
          </a:prstGeom>
          <a:noFill/>
        </p:spPr>
        <p:txBody>
          <a:bodyPr wrap="square" rtlCol="0">
            <a:spAutoFit/>
          </a:bodyPr>
          <a:lstStyle/>
          <a:p>
            <a:r>
              <a:rPr lang="en-IN" sz="2000" dirty="0" smtClean="0">
                <a:solidFill>
                  <a:schemeClr val="tx2"/>
                </a:solidFill>
                <a:effectLst>
                  <a:outerShdw blurRad="50800" dist="38100" dir="2700000" algn="tl" rotWithShape="0">
                    <a:prstClr val="black">
                      <a:alpha val="40000"/>
                    </a:prstClr>
                  </a:outerShdw>
                </a:effectLst>
              </a:rPr>
              <a:t>-&gt; We have roamed around our Campus and noted some of the models names of cars and bikes .</a:t>
            </a:r>
          </a:p>
          <a:p>
            <a:endParaRPr lang="en-IN" sz="2000" dirty="0">
              <a:solidFill>
                <a:schemeClr val="tx2"/>
              </a:solidFill>
              <a:effectLst>
                <a:outerShdw blurRad="50800" dist="38100" dir="2700000" algn="tl" rotWithShape="0">
                  <a:prstClr val="black">
                    <a:alpha val="40000"/>
                  </a:prstClr>
                </a:outerShdw>
              </a:effectLst>
            </a:endParaRPr>
          </a:p>
          <a:p>
            <a:r>
              <a:rPr lang="en-IN" sz="2000" dirty="0" smtClean="0">
                <a:solidFill>
                  <a:schemeClr val="tx2"/>
                </a:solidFill>
                <a:effectLst>
                  <a:outerShdw blurRad="50800" dist="38100" dir="2700000" algn="tl" rotWithShape="0">
                    <a:prstClr val="black">
                      <a:alpha val="40000"/>
                    </a:prstClr>
                  </a:outerShdw>
                </a:effectLst>
              </a:rPr>
              <a:t>-&gt; </a:t>
            </a:r>
            <a:r>
              <a:rPr lang="en-IN" sz="2000" dirty="0" smtClean="0">
                <a:solidFill>
                  <a:schemeClr val="tx2"/>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50</a:t>
            </a:r>
            <a:r>
              <a:rPr lang="en-IN" sz="2000" dirty="0" smtClean="0">
                <a:solidFill>
                  <a:schemeClr val="tx2"/>
                </a:solidFill>
                <a:effectLst>
                  <a:outerShdw blurRad="50800" dist="38100" dir="2700000" algn="tl" rotWithShape="0">
                    <a:prstClr val="black">
                      <a:alpha val="40000"/>
                    </a:prstClr>
                  </a:outerShdw>
                </a:effectLst>
              </a:rPr>
              <a:t> models of cars.</a:t>
            </a:r>
          </a:p>
          <a:p>
            <a:endParaRPr lang="en-IN" sz="2000" dirty="0" smtClean="0">
              <a:solidFill>
                <a:schemeClr val="tx2"/>
              </a:solidFill>
              <a:effectLst>
                <a:outerShdw blurRad="50800" dist="38100" dir="2700000" algn="tl" rotWithShape="0">
                  <a:prstClr val="black">
                    <a:alpha val="40000"/>
                  </a:prstClr>
                </a:outerShdw>
              </a:effectLst>
            </a:endParaRPr>
          </a:p>
          <a:p>
            <a:r>
              <a:rPr lang="en-IN" sz="2000" dirty="0" smtClean="0">
                <a:solidFill>
                  <a:schemeClr val="tx2"/>
                </a:solidFill>
                <a:effectLst>
                  <a:outerShdw blurRad="50800" dist="38100" dir="2700000" algn="tl" rotWithShape="0">
                    <a:prstClr val="black">
                      <a:alpha val="40000"/>
                    </a:prstClr>
                  </a:outerShdw>
                </a:effectLst>
              </a:rPr>
              <a:t>-&gt; </a:t>
            </a:r>
            <a:r>
              <a:rPr lang="en-IN" sz="2000" dirty="0" smtClean="0">
                <a:solidFill>
                  <a:schemeClr val="tx2"/>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33</a:t>
            </a:r>
            <a:r>
              <a:rPr lang="en-IN" sz="2000" dirty="0" smtClean="0">
                <a:solidFill>
                  <a:schemeClr val="tx2"/>
                </a:solidFill>
                <a:effectLst>
                  <a:outerShdw blurRad="50800" dist="38100" dir="2700000" algn="tl" rotWithShape="0">
                    <a:prstClr val="black">
                      <a:alpha val="40000"/>
                    </a:prstClr>
                  </a:outerShdw>
                </a:effectLst>
              </a:rPr>
              <a:t> models of bikes.</a:t>
            </a:r>
          </a:p>
          <a:p>
            <a:endParaRPr lang="en-IN" sz="2000" dirty="0">
              <a:solidFill>
                <a:schemeClr val="tx2"/>
              </a:solidFill>
              <a:effectLst>
                <a:outerShdw blurRad="50800" dist="38100" dir="2700000" algn="tl" rotWithShape="0">
                  <a:prstClr val="black">
                    <a:alpha val="40000"/>
                  </a:prstClr>
                </a:outerShdw>
              </a:effectLst>
            </a:endParaRPr>
          </a:p>
          <a:p>
            <a:r>
              <a:rPr lang="en-IN" sz="2000" dirty="0" smtClean="0">
                <a:solidFill>
                  <a:schemeClr val="tx2"/>
                </a:solidFill>
                <a:effectLst>
                  <a:outerShdw blurRad="50800" dist="38100" dir="2700000" algn="tl" rotWithShape="0">
                    <a:prstClr val="black">
                      <a:alpha val="40000"/>
                    </a:prstClr>
                  </a:outerShdw>
                </a:effectLst>
              </a:rPr>
              <a:t>-&gt;Next we have calculated the distance of roads laid across the campus.</a:t>
            </a:r>
            <a:endParaRPr lang="en-IN" sz="2000" dirty="0">
              <a:solidFill>
                <a:schemeClr val="tx2"/>
              </a:solidFill>
              <a:effectLst>
                <a:outerShdw blurRad="50800" dist="38100" dir="2700000" algn="tl" rotWithShape="0">
                  <a:prstClr val="black">
                    <a:alpha val="40000"/>
                  </a:prstClr>
                </a:outerShdw>
              </a:effectLst>
            </a:endParaRPr>
          </a:p>
          <a:p>
            <a:r>
              <a:rPr lang="en-IN" sz="2000" dirty="0" smtClean="0">
                <a:solidFill>
                  <a:schemeClr val="tx2"/>
                </a:solidFill>
                <a:effectLst>
                  <a:outerShdw blurRad="50800" dist="38100" dir="2700000" algn="tl" rotWithShape="0">
                    <a:prstClr val="black">
                      <a:alpha val="40000"/>
                    </a:prstClr>
                  </a:outerShdw>
                </a:effectLst>
              </a:rPr>
              <a:t>    One </a:t>
            </a:r>
            <a:r>
              <a:rPr lang="en-IN" sz="2000" dirty="0">
                <a:solidFill>
                  <a:schemeClr val="tx2"/>
                </a:solidFill>
                <a:effectLst>
                  <a:outerShdw blurRad="50800" dist="38100" dir="2700000" algn="tl" rotWithShape="0">
                    <a:prstClr val="black">
                      <a:alpha val="40000"/>
                    </a:prstClr>
                  </a:outerShdw>
                </a:effectLst>
              </a:rPr>
              <a:t>round of the whole campus = </a:t>
            </a:r>
            <a:r>
              <a:rPr lang="en-IN" sz="2000" dirty="0">
                <a:solidFill>
                  <a:schemeClr val="tx2"/>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5.3 </a:t>
            </a:r>
            <a:r>
              <a:rPr lang="en-IN" sz="2000" dirty="0" smtClean="0">
                <a:solidFill>
                  <a:schemeClr val="tx2"/>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km</a:t>
            </a:r>
          </a:p>
          <a:p>
            <a:endParaRPr lang="en-IN" sz="2000" dirty="0">
              <a:solidFill>
                <a:schemeClr val="tx2"/>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r>
              <a:rPr lang="en-IN" sz="2000" dirty="0" smtClean="0">
                <a:solidFill>
                  <a:schemeClr val="tx2"/>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-&gt;Small parking + big parking lots = 4</a:t>
            </a:r>
          </a:p>
          <a:p>
            <a:endParaRPr lang="en-IN" sz="2000" dirty="0" smtClean="0">
              <a:solidFill>
                <a:schemeClr val="tx2"/>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r>
              <a:rPr lang="en-IN" sz="2000" dirty="0" smtClean="0">
                <a:solidFill>
                  <a:schemeClr val="tx2"/>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-&gt;For calculating the emission</a:t>
            </a:r>
          </a:p>
          <a:p>
            <a:r>
              <a:rPr lang="en-IN" sz="2000" dirty="0" smtClean="0">
                <a:solidFill>
                  <a:schemeClr val="tx2"/>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    Petrol Vehicles Co2 = 2392 / the mileage of vehicle .        {Sources = cardekho.com  , zigwheels.com}</a:t>
            </a:r>
          </a:p>
          <a:p>
            <a:pPr marL="285750" indent="-285750">
              <a:buFont typeface="Wingdings" panose="05000000000000000000" pitchFamily="2" charset="2"/>
              <a:buChar char="§"/>
            </a:pPr>
            <a:endParaRPr lang="en-IN" sz="2000" dirty="0" smtClean="0">
              <a:solidFill>
                <a:schemeClr val="tx2"/>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r>
              <a:rPr lang="en-IN" sz="2000" dirty="0" smtClean="0">
                <a:solidFill>
                  <a:schemeClr val="tx2"/>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    Diesel Vehicles Co2 = 2640 / the mileage of vehicle </a:t>
            </a:r>
            <a:r>
              <a:rPr lang="en-IN" sz="2000" dirty="0" smtClean="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t>
            </a:r>
            <a:r>
              <a:rPr lang="en-IN" sz="1600" dirty="0" smtClean="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                                                                                                                   </a:t>
            </a:r>
            <a:endParaRPr lang="en-IN" sz="1600"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endParaRPr lang="en-IN" sz="2800" dirty="0">
              <a:solidFill>
                <a:srgbClr val="F5821F"/>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41389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32" y="1509309"/>
            <a:ext cx="2627391" cy="375139"/>
          </a:xfrm>
        </p:spPr>
        <p:txBody>
          <a:bodyPr>
            <a:normAutofit fontScale="90000"/>
          </a:bodyPr>
          <a:lstStyle/>
          <a:p>
            <a:r>
              <a:rPr lang="en-IN" sz="2000" dirty="0" smtClean="0">
                <a:solidFill>
                  <a:schemeClr val="tx1"/>
                </a:solidFill>
              </a:rPr>
              <a:t>   </a:t>
            </a:r>
            <a:r>
              <a:rPr lang="en-IN" sz="3100" dirty="0" smtClean="0">
                <a:solidFill>
                  <a:schemeClr val="tx1"/>
                </a:solidFill>
              </a:rPr>
              <a:t>CARS</a:t>
            </a:r>
            <a:endParaRPr lang="en-IN" sz="3100" dirty="0">
              <a:solidFill>
                <a:schemeClr val="tx1"/>
              </a:solidFill>
            </a:endParaRPr>
          </a:p>
        </p:txBody>
      </p:sp>
      <p:sp>
        <p:nvSpPr>
          <p:cNvPr id="3" name="Slide Number Placeholder 2"/>
          <p:cNvSpPr>
            <a:spLocks noGrp="1"/>
          </p:cNvSpPr>
          <p:nvPr>
            <p:ph type="sldNum" sz="quarter" idx="12"/>
          </p:nvPr>
        </p:nvSpPr>
        <p:spPr/>
        <p:txBody>
          <a:bodyPr/>
          <a:lstStyle/>
          <a:p>
            <a:fld id="{9CD8D479-8942-46E8-A226-A4E01F7A105C}" type="slidenum">
              <a:rPr lang="en-IN" smtClean="0"/>
              <a:t>13</a:t>
            </a:fld>
            <a:endParaRPr lang="en-IN" dirty="0"/>
          </a:p>
        </p:txBody>
      </p:sp>
      <p:sp>
        <p:nvSpPr>
          <p:cNvPr id="5" name="Footer Placeholder 4"/>
          <p:cNvSpPr>
            <a:spLocks noGrp="1"/>
          </p:cNvSpPr>
          <p:nvPr>
            <p:ph type="ftr" sz="quarter" idx="11"/>
          </p:nvPr>
        </p:nvSpPr>
        <p:spPr/>
        <p:txBody>
          <a:bodyPr/>
          <a:lstStyle/>
          <a:p>
            <a:r>
              <a:rPr lang="en-US" dirty="0" smtClean="0"/>
              <a:t>Add a footer</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7527" y="1062183"/>
            <a:ext cx="3374351" cy="2530763"/>
          </a:xfrm>
          <a:prstGeom prst="rect">
            <a:avLst/>
          </a:prstGeom>
        </p:spPr>
      </p:pic>
      <p:sp>
        <p:nvSpPr>
          <p:cNvPr id="7" name="Rectangle 6"/>
          <p:cNvSpPr/>
          <p:nvPr/>
        </p:nvSpPr>
        <p:spPr>
          <a:xfrm>
            <a:off x="0" y="1274618"/>
            <a:ext cx="8617527" cy="1754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itle 1"/>
          <p:cNvSpPr txBox="1">
            <a:spLocks/>
          </p:cNvSpPr>
          <p:nvPr/>
        </p:nvSpPr>
        <p:spPr>
          <a:xfrm>
            <a:off x="152400" y="428487"/>
            <a:ext cx="12192000" cy="684495"/>
          </a:xfrm>
          <a:prstGeom prst="rect">
            <a:avLst/>
          </a:prstGeom>
        </p:spPr>
        <p:txBody>
          <a:bodyPr vert="horz" lIns="91440" tIns="45720" rIns="91440" bIns="45720" rtlCol="0" anchor="b">
            <a:normAutofit fontScale="90000" lnSpcReduction="20000"/>
          </a:bodyPr>
          <a:lst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a:lstStyle>
          <a:p>
            <a:r>
              <a:rPr lang="en-IN" sz="2700" dirty="0" smtClean="0"/>
              <a:t>SOME OF THE MOST REPEATED MODELS OF </a:t>
            </a:r>
            <a:r>
              <a:rPr lang="en-IN" sz="4900" dirty="0" smtClean="0">
                <a:solidFill>
                  <a:schemeClr val="tx1"/>
                </a:solidFill>
              </a:rPr>
              <a:t>CARS AND BIKES</a:t>
            </a:r>
            <a:r>
              <a:rPr lang="en-IN" sz="3600" dirty="0" smtClean="0"/>
              <a:t>.</a:t>
            </a:r>
            <a:endParaRPr lang="en-IN" sz="3600" dirty="0"/>
          </a:p>
        </p:txBody>
      </p:sp>
      <p:sp>
        <p:nvSpPr>
          <p:cNvPr id="10" name="Rectangle 9"/>
          <p:cNvSpPr/>
          <p:nvPr/>
        </p:nvSpPr>
        <p:spPr>
          <a:xfrm>
            <a:off x="76732" y="1943650"/>
            <a:ext cx="2408560" cy="4571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p:cNvSpPr txBox="1"/>
          <p:nvPr/>
        </p:nvSpPr>
        <p:spPr>
          <a:xfrm>
            <a:off x="76732" y="2141415"/>
            <a:ext cx="8457668" cy="1323439"/>
          </a:xfrm>
          <a:prstGeom prst="rect">
            <a:avLst/>
          </a:prstGeom>
          <a:noFill/>
        </p:spPr>
        <p:txBody>
          <a:bodyPr wrap="square" rtlCol="0">
            <a:spAutoFit/>
          </a:bodyPr>
          <a:lstStyle/>
          <a:p>
            <a:r>
              <a:rPr lang="en-IN" sz="2000" dirty="0" smtClean="0"/>
              <a:t>-&gt; </a:t>
            </a:r>
            <a:r>
              <a:rPr lang="en-IN" sz="2000" dirty="0" smtClean="0">
                <a:latin typeface="Arial" panose="020B0604020202020204" pitchFamily="34" charset="0"/>
                <a:cs typeface="Arial" panose="020B0604020202020204" pitchFamily="34" charset="0"/>
              </a:rPr>
              <a:t>ALTO</a:t>
            </a:r>
            <a:r>
              <a:rPr lang="en-IN" sz="2000" dirty="0" smtClean="0"/>
              <a:t> </a:t>
            </a:r>
            <a:r>
              <a:rPr lang="en-IN" sz="2000" dirty="0" smtClean="0">
                <a:latin typeface="Arial" panose="020B0604020202020204" pitchFamily="34" charset="0"/>
                <a:cs typeface="Arial" panose="020B0604020202020204" pitchFamily="34" charset="0"/>
              </a:rPr>
              <a:t>800  -- 96 g of Co2/km.</a:t>
            </a:r>
          </a:p>
          <a:p>
            <a:r>
              <a:rPr lang="en-IN" sz="2000" dirty="0" smtClean="0">
                <a:latin typeface="Arial" panose="020B0604020202020204" pitchFamily="34" charset="0"/>
                <a:cs typeface="Arial" panose="020B0604020202020204" pitchFamily="34" charset="0"/>
              </a:rPr>
              <a:t>-&gt; FORD FIGO -- 117 g of Co2/km.  (Petrol)</a:t>
            </a:r>
          </a:p>
          <a:p>
            <a:r>
              <a:rPr lang="en-IN" sz="2000" dirty="0" smtClean="0">
                <a:latin typeface="Arial" panose="020B0604020202020204" pitchFamily="34" charset="0"/>
                <a:cs typeface="Arial" panose="020B0604020202020204" pitchFamily="34" charset="0"/>
              </a:rPr>
              <a:t>-&gt;MARUTI SUZUKI SWIFT – 122 g of Co2/km.  (Petrol)</a:t>
            </a:r>
          </a:p>
          <a:p>
            <a:r>
              <a:rPr lang="en-IN" sz="2000" dirty="0" smtClean="0">
                <a:latin typeface="Arial" panose="020B0604020202020204" pitchFamily="34" charset="0"/>
                <a:cs typeface="Arial" panose="020B0604020202020204" pitchFamily="34" charset="0"/>
              </a:rPr>
              <a:t>-&gt;HONDA  AMAZE – 122 g of Co2/km.  (Petrol)</a:t>
            </a:r>
            <a:endParaRPr lang="en-IN" sz="2000" dirty="0">
              <a:latin typeface="Arial" panose="020B0604020202020204" pitchFamily="34" charset="0"/>
              <a:cs typeface="Arial" panose="020B0604020202020204" pitchFamily="34" charset="0"/>
            </a:endParaRPr>
          </a:p>
        </p:txBody>
      </p:sp>
      <p:sp>
        <p:nvSpPr>
          <p:cNvPr id="13" name="Title 1"/>
          <p:cNvSpPr txBox="1">
            <a:spLocks/>
          </p:cNvSpPr>
          <p:nvPr/>
        </p:nvSpPr>
        <p:spPr>
          <a:xfrm>
            <a:off x="76731" y="3701006"/>
            <a:ext cx="2627391" cy="446807"/>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a:lstStyle>
          <a:p>
            <a:r>
              <a:rPr lang="en-IN" sz="2000" dirty="0" smtClean="0">
                <a:solidFill>
                  <a:schemeClr val="tx1"/>
                </a:solidFill>
              </a:rPr>
              <a:t>   </a:t>
            </a:r>
            <a:r>
              <a:rPr lang="en-IN" sz="5300" dirty="0" smtClean="0">
                <a:solidFill>
                  <a:schemeClr val="tx1"/>
                </a:solidFill>
              </a:rPr>
              <a:t>BIKES</a:t>
            </a:r>
            <a:endParaRPr lang="en-IN" sz="5300" dirty="0">
              <a:solidFill>
                <a:schemeClr val="tx1"/>
              </a:solidFill>
            </a:endParaRPr>
          </a:p>
        </p:txBody>
      </p:sp>
      <p:sp>
        <p:nvSpPr>
          <p:cNvPr id="15" name="Rectangle 14"/>
          <p:cNvSpPr/>
          <p:nvPr/>
        </p:nvSpPr>
        <p:spPr>
          <a:xfrm>
            <a:off x="0" y="4124953"/>
            <a:ext cx="2407138" cy="4571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p:cNvSpPr txBox="1"/>
          <p:nvPr/>
        </p:nvSpPr>
        <p:spPr>
          <a:xfrm>
            <a:off x="0" y="4400062"/>
            <a:ext cx="8440615" cy="1631216"/>
          </a:xfrm>
          <a:prstGeom prst="rect">
            <a:avLst/>
          </a:prstGeom>
          <a:noFill/>
        </p:spPr>
        <p:txBody>
          <a:bodyPr wrap="square" rtlCol="0">
            <a:spAutoFit/>
          </a:bodyPr>
          <a:lstStyle/>
          <a:p>
            <a:r>
              <a:rPr lang="en-IN" sz="2000" dirty="0"/>
              <a:t>-&gt; </a:t>
            </a:r>
            <a:r>
              <a:rPr lang="en-IN" sz="2000" dirty="0" smtClean="0">
                <a:latin typeface="Arial" panose="020B0604020202020204" pitchFamily="34" charset="0"/>
                <a:cs typeface="Arial" panose="020B0604020202020204" pitchFamily="34" charset="0"/>
              </a:rPr>
              <a:t>SPLENDOR PLUS --  29 g of Co2 /km </a:t>
            </a:r>
          </a:p>
          <a:p>
            <a:r>
              <a:rPr lang="en-IN" sz="2000" dirty="0" smtClean="0">
                <a:latin typeface="Arial" panose="020B0604020202020204" pitchFamily="34" charset="0"/>
                <a:cs typeface="Arial" panose="020B0604020202020204" pitchFamily="34" charset="0"/>
              </a:rPr>
              <a:t>-&gt; SUPER SPLENDOR -- 28 g of Co2 /Km</a:t>
            </a:r>
          </a:p>
          <a:p>
            <a:r>
              <a:rPr lang="en-IN" sz="2000" dirty="0" smtClean="0">
                <a:latin typeface="Arial" panose="020B0604020202020204" pitchFamily="34" charset="0"/>
                <a:cs typeface="Arial" panose="020B0604020202020204" pitchFamily="34" charset="0"/>
              </a:rPr>
              <a:t>-&gt; PASSION PRO -- 28 g of Co2/km</a:t>
            </a:r>
          </a:p>
          <a:p>
            <a:r>
              <a:rPr lang="en-IN" sz="2000" dirty="0" smtClean="0">
                <a:latin typeface="Arial" panose="020B0604020202020204" pitchFamily="34" charset="0"/>
                <a:cs typeface="Arial" panose="020B0604020202020204" pitchFamily="34" charset="0"/>
              </a:rPr>
              <a:t>-&gt; PLUSAR 150 -- 36.8 g of Co2/km</a:t>
            </a:r>
            <a:endParaRPr lang="en-IN" sz="2000" dirty="0">
              <a:latin typeface="Arial" panose="020B0604020202020204" pitchFamily="34" charset="0"/>
              <a:cs typeface="Arial" panose="020B0604020202020204" pitchFamily="34" charset="0"/>
            </a:endParaRPr>
          </a:p>
          <a:p>
            <a:r>
              <a:rPr lang="en-IN" sz="2000" dirty="0" smtClean="0">
                <a:latin typeface="Arial" panose="020B0604020202020204" pitchFamily="34" charset="0"/>
                <a:cs typeface="Arial" panose="020B0604020202020204" pitchFamily="34" charset="0"/>
              </a:rPr>
              <a:t>-&gt; ROYAL ENFIELD 350 – 64 g of Co2/km</a:t>
            </a:r>
          </a:p>
        </p:txBody>
      </p:sp>
      <p:pic>
        <p:nvPicPr>
          <p:cNvPr id="1026" name="Picture 2" descr="Image result for bull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9636" y="3849913"/>
            <a:ext cx="392430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0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149"/>
            <a:ext cx="12121662" cy="521082"/>
          </a:xfrm>
        </p:spPr>
        <p:txBody>
          <a:bodyPr>
            <a:normAutofit fontScale="90000"/>
          </a:bodyPr>
          <a:lstStyle/>
          <a:p>
            <a:r>
              <a:rPr lang="en-IN" dirty="0" smtClean="0"/>
              <a:t>END RESULTS</a:t>
            </a:r>
            <a:endParaRPr lang="en-IN" dirty="0"/>
          </a:p>
        </p:txBody>
      </p:sp>
      <p:sp>
        <p:nvSpPr>
          <p:cNvPr id="3" name="Slide Number Placeholder 2"/>
          <p:cNvSpPr>
            <a:spLocks noGrp="1"/>
          </p:cNvSpPr>
          <p:nvPr>
            <p:ph type="sldNum" sz="quarter" idx="12"/>
          </p:nvPr>
        </p:nvSpPr>
        <p:spPr/>
        <p:txBody>
          <a:bodyPr/>
          <a:lstStyle/>
          <a:p>
            <a:fld id="{9CD8D479-8942-46E8-A226-A4E01F7A105C}" type="slidenum">
              <a:rPr lang="en-IN" smtClean="0"/>
              <a:t>14</a:t>
            </a:fld>
            <a:endParaRPr lang="en-IN" dirty="0"/>
          </a:p>
        </p:txBody>
      </p:sp>
      <p:sp>
        <p:nvSpPr>
          <p:cNvPr id="6" name="Rectangle 5"/>
          <p:cNvSpPr/>
          <p:nvPr/>
        </p:nvSpPr>
        <p:spPr>
          <a:xfrm>
            <a:off x="0" y="695569"/>
            <a:ext cx="11824677" cy="1016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p:cNvSpPr txBox="1"/>
          <p:nvPr/>
        </p:nvSpPr>
        <p:spPr>
          <a:xfrm>
            <a:off x="-35169" y="2186629"/>
            <a:ext cx="12192000" cy="923330"/>
          </a:xfrm>
          <a:prstGeom prst="rect">
            <a:avLst/>
          </a:prstGeom>
          <a:noFill/>
        </p:spPr>
        <p:txBody>
          <a:bodyPr wrap="square" rtlCol="0">
            <a:spAutoFit/>
          </a:bodyPr>
          <a:lstStyle/>
          <a:p>
            <a:r>
              <a:rPr lang="en-IN" dirty="0" smtClean="0">
                <a:cs typeface="Arial" panose="020B0604020202020204" pitchFamily="34" charset="0"/>
              </a:rPr>
              <a:t>-&gt;</a:t>
            </a:r>
            <a:r>
              <a:rPr lang="en-IN" dirty="0" smtClean="0">
                <a:latin typeface="Arial" panose="020B0604020202020204" pitchFamily="34" charset="0"/>
                <a:cs typeface="Arial" panose="020B0604020202020204" pitchFamily="34" charset="0"/>
              </a:rPr>
              <a:t> So estimated number of bikes in parking lots = approx. 600 </a:t>
            </a:r>
          </a:p>
          <a:p>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and  4 bikes /  minute  enters the LPU’s  main gate </a:t>
            </a:r>
            <a:r>
              <a:rPr lang="en-IN" dirty="0">
                <a:latin typeface="Arial" panose="020B0604020202020204" pitchFamily="34" charset="0"/>
                <a:cs typeface="Arial" panose="020B0604020202020204" pitchFamily="34" charset="0"/>
              </a:rPr>
              <a:t>(11 am to 5pm).</a:t>
            </a:r>
            <a:endParaRPr lang="en-IN" dirty="0" smtClean="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9" name="TextBox 8"/>
          <p:cNvSpPr txBox="1"/>
          <p:nvPr/>
        </p:nvSpPr>
        <p:spPr>
          <a:xfrm>
            <a:off x="-35169" y="2866145"/>
            <a:ext cx="12121662" cy="646331"/>
          </a:xfrm>
          <a:prstGeom prst="rect">
            <a:avLst/>
          </a:prstGeom>
          <a:noFill/>
        </p:spPr>
        <p:txBody>
          <a:bodyPr wrap="square" rtlCol="0">
            <a:spAutoFit/>
          </a:bodyPr>
          <a:lstStyle/>
          <a:p>
            <a:r>
              <a:rPr lang="en-IN" dirty="0" smtClean="0">
                <a:cs typeface="Arial" panose="020B0604020202020204" pitchFamily="34" charset="0"/>
              </a:rPr>
              <a:t>-&gt; </a:t>
            </a:r>
            <a:r>
              <a:rPr lang="en-IN" dirty="0" smtClean="0">
                <a:latin typeface="Arial" panose="020B0604020202020204" pitchFamily="34" charset="0"/>
                <a:cs typeface="Arial" panose="020B0604020202020204" pitchFamily="34" charset="0"/>
              </a:rPr>
              <a:t>Similarly </a:t>
            </a:r>
            <a:r>
              <a:rPr lang="en-IN" dirty="0">
                <a:latin typeface="Arial" panose="020B0604020202020204" pitchFamily="34" charset="0"/>
                <a:cs typeface="Arial" panose="020B0604020202020204" pitchFamily="34" charset="0"/>
              </a:rPr>
              <a:t>for the number of cars in parking lots = approx. 430</a:t>
            </a:r>
          </a:p>
          <a:p>
            <a:r>
              <a:rPr lang="en-IN" dirty="0">
                <a:latin typeface="Arial" panose="020B0604020202020204" pitchFamily="34" charset="0"/>
                <a:cs typeface="Arial" panose="020B0604020202020204" pitchFamily="34" charset="0"/>
              </a:rPr>
              <a:t>   and  2 cars / minute enters the LPU’s main gate </a:t>
            </a:r>
            <a:r>
              <a:rPr lang="en-IN" dirty="0" smtClean="0">
                <a:latin typeface="Arial" panose="020B0604020202020204" pitchFamily="34" charset="0"/>
                <a:cs typeface="Arial" panose="020B0604020202020204" pitchFamily="34" charset="0"/>
              </a:rPr>
              <a:t>(11 am to 5pm).</a:t>
            </a:r>
            <a:endParaRPr lang="en-IN" dirty="0">
              <a:latin typeface="Arial" panose="020B0604020202020204" pitchFamily="34" charset="0"/>
              <a:cs typeface="Arial" panose="020B0604020202020204" pitchFamily="34" charset="0"/>
            </a:endParaRPr>
          </a:p>
        </p:txBody>
      </p:sp>
      <p:sp>
        <p:nvSpPr>
          <p:cNvPr id="10" name="TextBox 9"/>
          <p:cNvSpPr txBox="1"/>
          <p:nvPr/>
        </p:nvSpPr>
        <p:spPr>
          <a:xfrm>
            <a:off x="0" y="3590927"/>
            <a:ext cx="12156831" cy="646331"/>
          </a:xfrm>
          <a:prstGeom prst="rect">
            <a:avLst/>
          </a:prstGeom>
          <a:noFill/>
        </p:spPr>
        <p:txBody>
          <a:bodyPr wrap="square" rtlCol="0">
            <a:spAutoFit/>
          </a:bodyPr>
          <a:lstStyle/>
          <a:p>
            <a:r>
              <a:rPr lang="en-IN" dirty="0" smtClean="0">
                <a:cs typeface="Arial" panose="020B0604020202020204" pitchFamily="34" charset="0"/>
              </a:rPr>
              <a:t>-&gt; </a:t>
            </a:r>
            <a:r>
              <a:rPr lang="en-IN" dirty="0" smtClean="0">
                <a:latin typeface="Arial" panose="020B0604020202020204" pitchFamily="34" charset="0"/>
                <a:cs typeface="Arial" panose="020B0604020202020204" pitchFamily="34" charset="0"/>
              </a:rPr>
              <a:t>So  total bikes(600+1440)=  2040</a:t>
            </a:r>
          </a:p>
          <a:p>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and cars (430+720)= 1150</a:t>
            </a:r>
          </a:p>
        </p:txBody>
      </p:sp>
      <p:sp>
        <p:nvSpPr>
          <p:cNvPr id="11" name="TextBox 10"/>
          <p:cNvSpPr txBox="1"/>
          <p:nvPr/>
        </p:nvSpPr>
        <p:spPr>
          <a:xfrm>
            <a:off x="22025" y="864056"/>
            <a:ext cx="12007273" cy="1200329"/>
          </a:xfrm>
          <a:prstGeom prst="rect">
            <a:avLst/>
          </a:prstGeom>
          <a:noFill/>
        </p:spPr>
        <p:txBody>
          <a:bodyPr wrap="square" rtlCol="0">
            <a:spAutoFit/>
          </a:bodyPr>
          <a:lstStyle/>
          <a:p>
            <a:r>
              <a:rPr lang="en-IN" dirty="0" smtClean="0">
                <a:cs typeface="Arial" panose="020B0604020202020204" pitchFamily="34" charset="0"/>
              </a:rPr>
              <a:t>-&gt;</a:t>
            </a:r>
            <a:r>
              <a:rPr lang="en-IN" dirty="0" smtClean="0">
                <a:latin typeface="Arial" panose="020B0604020202020204" pitchFamily="34" charset="0"/>
                <a:cs typeface="Arial" panose="020B0604020202020204" pitchFamily="34" charset="0"/>
              </a:rPr>
              <a:t> First we have calculated the average of emission of each bike = sum of Co2 emission of 33 models / 33</a:t>
            </a:r>
          </a:p>
          <a:p>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which equals = 41 g /km.</a:t>
            </a:r>
          </a:p>
          <a:p>
            <a:endParaRPr lang="en-IN" dirty="0" smtClean="0">
              <a:latin typeface="Arial" panose="020B0604020202020204" pitchFamily="34" charset="0"/>
              <a:cs typeface="Arial" panose="020B0604020202020204" pitchFamily="34" charset="0"/>
            </a:endParaRPr>
          </a:p>
          <a:p>
            <a:r>
              <a:rPr lang="en-IN" dirty="0" smtClean="0">
                <a:cs typeface="Arial" panose="020B0604020202020204" pitchFamily="34" charset="0"/>
              </a:rPr>
              <a:t>-&gt;</a:t>
            </a:r>
            <a:r>
              <a:rPr lang="en-IN" dirty="0" smtClean="0">
                <a:latin typeface="Arial" panose="020B0604020202020204" pitchFamily="34" charset="0"/>
                <a:cs typeface="Arial" panose="020B0604020202020204" pitchFamily="34" charset="0"/>
              </a:rPr>
              <a:t> Similarly for cars we estimated 128 g /km</a:t>
            </a:r>
            <a:r>
              <a:rPr lang="en-IN" dirty="0" smtClean="0"/>
              <a:t>.</a:t>
            </a:r>
            <a:endParaRPr lang="en-IN" dirty="0"/>
          </a:p>
        </p:txBody>
      </p:sp>
      <p:sp>
        <p:nvSpPr>
          <p:cNvPr id="12" name="TextBox 11"/>
          <p:cNvSpPr txBox="1"/>
          <p:nvPr/>
        </p:nvSpPr>
        <p:spPr>
          <a:xfrm>
            <a:off x="1" y="4304145"/>
            <a:ext cx="12192000" cy="1477328"/>
          </a:xfrm>
          <a:prstGeom prst="rect">
            <a:avLst/>
          </a:prstGeom>
          <a:noFill/>
        </p:spPr>
        <p:txBody>
          <a:bodyPr wrap="square" rtlCol="0">
            <a:spAutoFit/>
          </a:bodyPr>
          <a:lstStyle/>
          <a:p>
            <a:r>
              <a:rPr lang="en-IN" dirty="0" smtClean="0">
                <a:cs typeface="Arial" panose="020B0604020202020204" pitchFamily="34" charset="0"/>
              </a:rPr>
              <a:t>-&gt; </a:t>
            </a:r>
            <a:r>
              <a:rPr lang="en-IN" dirty="0" smtClean="0">
                <a:latin typeface="Arial" panose="020B0604020202020204" pitchFamily="34" charset="0"/>
                <a:cs typeface="Arial" panose="020B0604020202020204" pitchFamily="34" charset="0"/>
              </a:rPr>
              <a:t>Now we assumed that half of cars travels 5.3 km and other half  2.6 km .</a:t>
            </a:r>
          </a:p>
          <a:p>
            <a:endParaRPr lang="en-IN" dirty="0" smtClean="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cars that travel 5.3km= 575 * 128 * 5.3/1000 = 390 kg of C02 in 5.3 km.</a:t>
            </a:r>
          </a:p>
          <a:p>
            <a:endParaRPr lang="en-IN" dirty="0" smtClean="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cars that travel only 2.6 km= 575 * 128 * 2.6/1000 = 191 kg of Co2 in 2.6 km.</a:t>
            </a:r>
            <a:endParaRPr lang="en-IN" dirty="0">
              <a:latin typeface="Arial" panose="020B0604020202020204" pitchFamily="34" charset="0"/>
              <a:cs typeface="Arial" panose="020B0604020202020204" pitchFamily="34" charset="0"/>
            </a:endParaRPr>
          </a:p>
        </p:txBody>
      </p:sp>
      <p:sp>
        <p:nvSpPr>
          <p:cNvPr id="13" name="TextBox 12"/>
          <p:cNvSpPr txBox="1"/>
          <p:nvPr/>
        </p:nvSpPr>
        <p:spPr>
          <a:xfrm>
            <a:off x="-52755" y="5828451"/>
            <a:ext cx="12156831" cy="923330"/>
          </a:xfrm>
          <a:prstGeom prst="rect">
            <a:avLst/>
          </a:prstGeom>
          <a:noFill/>
        </p:spPr>
        <p:txBody>
          <a:bodyPr wrap="square" rtlCol="0">
            <a:spAutoFit/>
          </a:bodyPr>
          <a:lstStyle/>
          <a:p>
            <a:r>
              <a:rPr lang="en-IN" dirty="0" smtClean="0"/>
              <a:t>-&gt;</a:t>
            </a:r>
            <a:r>
              <a:rPr lang="en-IN" dirty="0" smtClean="0">
                <a:latin typeface="Arial" panose="020B0604020202020204" pitchFamily="34" charset="0"/>
                <a:cs typeface="Arial" panose="020B0604020202020204" pitchFamily="34" charset="0"/>
              </a:rPr>
              <a:t>Similarly for bikes with 5.3 km run =</a:t>
            </a:r>
            <a:r>
              <a:rPr lang="en-IN" dirty="0" smtClean="0"/>
              <a:t> </a:t>
            </a:r>
            <a:r>
              <a:rPr lang="en-IN" dirty="0" smtClean="0">
                <a:latin typeface="Arial" panose="020B0604020202020204" pitchFamily="34" charset="0"/>
                <a:cs typeface="Arial" panose="020B0604020202020204" pitchFamily="34" charset="0"/>
              </a:rPr>
              <a:t>1020 * 41 * 5.3/1000 = 221 kg of Co2 in 5.3 Km</a:t>
            </a:r>
          </a:p>
          <a:p>
            <a:endParaRPr lang="en-IN" dirty="0" smtClean="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and for other bikes with 2.6 km run = 1020 * 41 * 2.6/1000 = 108 kg of Co2 in 2.6 km.</a:t>
            </a:r>
          </a:p>
        </p:txBody>
      </p:sp>
    </p:spTree>
    <p:extLst>
      <p:ext uri="{BB962C8B-B14F-4D97-AF65-F5344CB8AC3E}">
        <p14:creationId xmlns:p14="http://schemas.microsoft.com/office/powerpoint/2010/main" val="156258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90"/>
                                          </p:val>
                                        </p:tav>
                                        <p:tav tm="100000">
                                          <p:val>
                                            <p:fltVal val="0"/>
                                          </p:val>
                                        </p:tav>
                                      </p:tavLst>
                                    </p:anim>
                                    <p:animEffect transition="in" filter="fade">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1000" fill="hold"/>
                                        <p:tgtEl>
                                          <p:spTgt spid="12"/>
                                        </p:tgtEl>
                                        <p:attrNameLst>
                                          <p:attrName>ppt_w</p:attrName>
                                        </p:attrNameLst>
                                      </p:cBhvr>
                                      <p:tavLst>
                                        <p:tav tm="0">
                                          <p:val>
                                            <p:fltVal val="0"/>
                                          </p:val>
                                        </p:tav>
                                        <p:tav tm="100000">
                                          <p:val>
                                            <p:strVal val="#ppt_w"/>
                                          </p:val>
                                        </p:tav>
                                      </p:tavLst>
                                    </p:anim>
                                    <p:anim calcmode="lin" valueType="num">
                                      <p:cBhvr>
                                        <p:cTn id="40" dur="1000" fill="hold"/>
                                        <p:tgtEl>
                                          <p:spTgt spid="12"/>
                                        </p:tgtEl>
                                        <p:attrNameLst>
                                          <p:attrName>ppt_h</p:attrName>
                                        </p:attrNameLst>
                                      </p:cBhvr>
                                      <p:tavLst>
                                        <p:tav tm="0">
                                          <p:val>
                                            <p:fltVal val="0"/>
                                          </p:val>
                                        </p:tav>
                                        <p:tav tm="100000">
                                          <p:val>
                                            <p:strVal val="#ppt_h"/>
                                          </p:val>
                                        </p:tav>
                                      </p:tavLst>
                                    </p:anim>
                                    <p:anim calcmode="lin" valueType="num">
                                      <p:cBhvr>
                                        <p:cTn id="41" dur="1000" fill="hold"/>
                                        <p:tgtEl>
                                          <p:spTgt spid="12"/>
                                        </p:tgtEl>
                                        <p:attrNameLst>
                                          <p:attrName>style.rotation</p:attrName>
                                        </p:attrNameLst>
                                      </p:cBhvr>
                                      <p:tavLst>
                                        <p:tav tm="0">
                                          <p:val>
                                            <p:fltVal val="90"/>
                                          </p:val>
                                        </p:tav>
                                        <p:tav tm="100000">
                                          <p:val>
                                            <p:fltVal val="0"/>
                                          </p:val>
                                        </p:tav>
                                      </p:tavLst>
                                    </p:anim>
                                    <p:animEffect transition="in" filter="fade">
                                      <p:cBhvr>
                                        <p:cTn id="42" dur="1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1000" fill="hold"/>
                                        <p:tgtEl>
                                          <p:spTgt spid="13"/>
                                        </p:tgtEl>
                                        <p:attrNameLst>
                                          <p:attrName>ppt_w</p:attrName>
                                        </p:attrNameLst>
                                      </p:cBhvr>
                                      <p:tavLst>
                                        <p:tav tm="0">
                                          <p:val>
                                            <p:fltVal val="0"/>
                                          </p:val>
                                        </p:tav>
                                        <p:tav tm="100000">
                                          <p:val>
                                            <p:strVal val="#ppt_w"/>
                                          </p:val>
                                        </p:tav>
                                      </p:tavLst>
                                    </p:anim>
                                    <p:anim calcmode="lin" valueType="num">
                                      <p:cBhvr>
                                        <p:cTn id="48" dur="1000" fill="hold"/>
                                        <p:tgtEl>
                                          <p:spTgt spid="13"/>
                                        </p:tgtEl>
                                        <p:attrNameLst>
                                          <p:attrName>ppt_h</p:attrName>
                                        </p:attrNameLst>
                                      </p:cBhvr>
                                      <p:tavLst>
                                        <p:tav tm="0">
                                          <p:val>
                                            <p:fltVal val="0"/>
                                          </p:val>
                                        </p:tav>
                                        <p:tav tm="100000">
                                          <p:val>
                                            <p:strVal val="#ppt_h"/>
                                          </p:val>
                                        </p:tav>
                                      </p:tavLst>
                                    </p:anim>
                                    <p:anim calcmode="lin" valueType="num">
                                      <p:cBhvr>
                                        <p:cTn id="49" dur="1000" fill="hold"/>
                                        <p:tgtEl>
                                          <p:spTgt spid="13"/>
                                        </p:tgtEl>
                                        <p:attrNameLst>
                                          <p:attrName>style.rotation</p:attrName>
                                        </p:attrNameLst>
                                      </p:cBhvr>
                                      <p:tavLst>
                                        <p:tav tm="0">
                                          <p:val>
                                            <p:fltVal val="90"/>
                                          </p:val>
                                        </p:tav>
                                        <p:tav tm="100000">
                                          <p:val>
                                            <p:fltVal val="0"/>
                                          </p:val>
                                        </p:tav>
                                      </p:tavLst>
                                    </p:anim>
                                    <p:animEffect transition="in" filter="fade">
                                      <p:cBhvr>
                                        <p:cTn id="5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84768"/>
            <a:ext cx="12192000" cy="1958008"/>
          </a:xfrm>
          <a:solidFill>
            <a:srgbClr val="FF0000"/>
          </a:solidFill>
        </p:spPr>
        <p:txBody>
          <a:bodyPr>
            <a:normAutofit/>
          </a:bodyPr>
          <a:lstStyle/>
          <a:p>
            <a:r>
              <a:rPr lang="en-IN" sz="5400" dirty="0" smtClean="0">
                <a:solidFill>
                  <a:schemeClr val="bg1"/>
                </a:solidFill>
              </a:rPr>
              <a:t>BY CARS = </a:t>
            </a:r>
            <a:r>
              <a:rPr lang="en-IN" sz="5400" dirty="0" smtClean="0">
                <a:solidFill>
                  <a:schemeClr val="bg1"/>
                </a:solidFill>
                <a:latin typeface="Arial" panose="020B0604020202020204" pitchFamily="34" charset="0"/>
                <a:cs typeface="Arial" panose="020B0604020202020204" pitchFamily="34" charset="0"/>
              </a:rPr>
              <a:t>581 KG OF </a:t>
            </a:r>
            <a:r>
              <a:rPr lang="en-IN" sz="5400" dirty="0" smtClean="0">
                <a:solidFill>
                  <a:schemeClr val="tx1"/>
                </a:solidFill>
                <a:latin typeface="Arial" panose="020B0604020202020204" pitchFamily="34" charset="0"/>
                <a:cs typeface="Arial" panose="020B0604020202020204" pitchFamily="34" charset="0"/>
              </a:rPr>
              <a:t>CO2</a:t>
            </a:r>
            <a:endParaRPr lang="en-IN" sz="5400" dirty="0">
              <a:solidFill>
                <a:schemeClr val="tx1"/>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9CD8D479-8942-46E8-A226-A4E01F7A105C}" type="slidenum">
              <a:rPr lang="en-IN" smtClean="0"/>
              <a:t>15</a:t>
            </a:fld>
            <a:endParaRPr lang="en-IN" dirty="0"/>
          </a:p>
        </p:txBody>
      </p:sp>
      <p:sp>
        <p:nvSpPr>
          <p:cNvPr id="6" name="TextBox 5"/>
          <p:cNvSpPr txBox="1"/>
          <p:nvPr/>
        </p:nvSpPr>
        <p:spPr>
          <a:xfrm>
            <a:off x="1782445" y="105197"/>
            <a:ext cx="9147521" cy="1754326"/>
          </a:xfrm>
          <a:prstGeom prst="rect">
            <a:avLst/>
          </a:prstGeom>
          <a:noFill/>
        </p:spPr>
        <p:txBody>
          <a:bodyPr wrap="square" rtlCol="0">
            <a:spAutoFit/>
          </a:bodyPr>
          <a:lstStyle/>
          <a:p>
            <a:r>
              <a:rPr lang="en-IN" sz="3600" dirty="0" smtClean="0">
                <a:solidFill>
                  <a:schemeClr val="tx2">
                    <a:lumMod val="75000"/>
                    <a:lumOff val="25000"/>
                  </a:schemeClr>
                </a:solidFill>
                <a:latin typeface="Arial" panose="020B0604020202020204" pitchFamily="34" charset="0"/>
                <a:cs typeface="Arial" panose="020B0604020202020204" pitchFamily="34" charset="0"/>
              </a:rPr>
              <a:t>IN TOTOAL THE CARS AND BIKES </a:t>
            </a:r>
            <a:r>
              <a:rPr lang="en-IN" sz="3600" dirty="0" smtClean="0">
                <a:solidFill>
                  <a:srgbClr val="FF0000"/>
                </a:solidFill>
                <a:latin typeface="Arial" panose="020B0604020202020204" pitchFamily="34" charset="0"/>
                <a:cs typeface="Arial" panose="020B0604020202020204" pitchFamily="34" charset="0"/>
              </a:rPr>
              <a:t>EMISSION</a:t>
            </a:r>
            <a:r>
              <a:rPr lang="en-IN" sz="3600" dirty="0" smtClean="0">
                <a:solidFill>
                  <a:schemeClr val="tx2">
                    <a:lumMod val="75000"/>
                    <a:lumOff val="25000"/>
                  </a:schemeClr>
                </a:solidFill>
                <a:latin typeface="Arial" panose="020B0604020202020204" pitchFamily="34" charset="0"/>
                <a:cs typeface="Arial" panose="020B0604020202020204" pitchFamily="34" charset="0"/>
              </a:rPr>
              <a:t> IN ONE WORKING DAY  (MONDAY TO FRIDAY)</a:t>
            </a:r>
            <a:endParaRPr lang="en-IN" sz="3600" dirty="0">
              <a:solidFill>
                <a:schemeClr val="tx2">
                  <a:lumMod val="75000"/>
                  <a:lumOff val="25000"/>
                </a:schemeClr>
              </a:solidFill>
              <a:latin typeface="Arial" panose="020B0604020202020204" pitchFamily="34" charset="0"/>
              <a:cs typeface="Arial" panose="020B0604020202020204" pitchFamily="34" charset="0"/>
            </a:endParaRPr>
          </a:p>
        </p:txBody>
      </p:sp>
      <p:sp>
        <p:nvSpPr>
          <p:cNvPr id="8" name="Title 1"/>
          <p:cNvSpPr txBox="1">
            <a:spLocks/>
          </p:cNvSpPr>
          <p:nvPr/>
        </p:nvSpPr>
        <p:spPr>
          <a:xfrm>
            <a:off x="0" y="4357084"/>
            <a:ext cx="12192000" cy="1958008"/>
          </a:xfrm>
          <a:prstGeom prst="rect">
            <a:avLst/>
          </a:prstGeom>
          <a:solidFill>
            <a:srgbClr val="FF0000"/>
          </a:solidFill>
        </p:spPr>
        <p:txBody>
          <a:bodyPr vert="horz" lIns="91440" tIns="45720" rIns="91440" bIns="45720" rtlCol="0" anchor="b">
            <a:normAutofit/>
          </a:bodyPr>
          <a:lst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a:lstStyle>
          <a:p>
            <a:r>
              <a:rPr lang="en-IN" sz="5400" dirty="0" smtClean="0">
                <a:solidFill>
                  <a:schemeClr val="bg1"/>
                </a:solidFill>
              </a:rPr>
              <a:t>BY BIKES = </a:t>
            </a:r>
            <a:r>
              <a:rPr lang="en-IN" sz="5400" dirty="0" smtClean="0">
                <a:solidFill>
                  <a:schemeClr val="bg1"/>
                </a:solidFill>
                <a:latin typeface="Arial" panose="020B0604020202020204" pitchFamily="34" charset="0"/>
                <a:cs typeface="Arial" panose="020B0604020202020204" pitchFamily="34" charset="0"/>
              </a:rPr>
              <a:t>329 KG OF </a:t>
            </a:r>
            <a:r>
              <a:rPr lang="en-IN" sz="5400" dirty="0" smtClean="0">
                <a:solidFill>
                  <a:schemeClr val="tx1"/>
                </a:solidFill>
                <a:latin typeface="Arial" panose="020B0604020202020204" pitchFamily="34" charset="0"/>
                <a:cs typeface="Arial" panose="020B0604020202020204" pitchFamily="34" charset="0"/>
              </a:rPr>
              <a:t>CO2</a:t>
            </a:r>
            <a:endParaRPr lang="en-IN" sz="5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332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7902"/>
            <a:ext cx="3552403" cy="752560"/>
          </a:xfrm>
        </p:spPr>
        <p:txBody>
          <a:bodyPr>
            <a:noAutofit/>
          </a:bodyPr>
          <a:lstStyle/>
          <a:p>
            <a:r>
              <a:rPr lang="en-US" sz="4800" dirty="0" smtClean="0">
                <a:solidFill>
                  <a:schemeClr val="accent5"/>
                </a:solidFill>
              </a:rPr>
              <a:t>EFFECTS OF</a:t>
            </a:r>
            <a:endParaRPr lang="en-IN" sz="4800" dirty="0">
              <a:solidFill>
                <a:schemeClr val="tx2"/>
              </a:solidFill>
            </a:endParaRPr>
          </a:p>
        </p:txBody>
      </p:sp>
      <p:sp>
        <p:nvSpPr>
          <p:cNvPr id="3" name="Slide Number Placeholder 2"/>
          <p:cNvSpPr>
            <a:spLocks noGrp="1"/>
          </p:cNvSpPr>
          <p:nvPr>
            <p:ph type="sldNum" sz="quarter" idx="12"/>
          </p:nvPr>
        </p:nvSpPr>
        <p:spPr/>
        <p:txBody>
          <a:bodyPr/>
          <a:lstStyle/>
          <a:p>
            <a:fld id="{9CD8D479-8942-46E8-A226-A4E01F7A105C}" type="slidenum">
              <a:rPr lang="en-IN" smtClean="0"/>
              <a:t>16</a:t>
            </a:fld>
            <a:endParaRPr lang="en-IN" dirty="0"/>
          </a:p>
        </p:txBody>
      </p:sp>
      <p:sp>
        <p:nvSpPr>
          <p:cNvPr id="7" name="Title 1"/>
          <p:cNvSpPr txBox="1">
            <a:spLocks/>
          </p:cNvSpPr>
          <p:nvPr/>
        </p:nvSpPr>
        <p:spPr>
          <a:xfrm>
            <a:off x="3435931" y="216461"/>
            <a:ext cx="7590328" cy="1068148"/>
          </a:xfrm>
          <a:prstGeom prst="rect">
            <a:avLst/>
          </a:prstGeom>
        </p:spPr>
        <p:txBody>
          <a:bodyPr vert="horz" lIns="91440" tIns="45720" rIns="91440" bIns="45720" rtlCol="0" anchor="b">
            <a:noAutofit/>
          </a:bodyPr>
          <a:lst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a:lstStyle>
          <a:p>
            <a:r>
              <a:rPr lang="en-US" sz="7200" dirty="0" smtClean="0">
                <a:solidFill>
                  <a:schemeClr val="tx2"/>
                </a:solidFill>
              </a:rPr>
              <a:t>CARBON DIOXIDE</a:t>
            </a:r>
            <a:endParaRPr lang="en-IN" sz="7200" dirty="0">
              <a:solidFill>
                <a:schemeClr val="tx2"/>
              </a:solidFill>
            </a:endParaRPr>
          </a:p>
        </p:txBody>
      </p:sp>
      <p:sp>
        <p:nvSpPr>
          <p:cNvPr id="8" name="Rectangle 7"/>
          <p:cNvSpPr/>
          <p:nvPr/>
        </p:nvSpPr>
        <p:spPr>
          <a:xfrm>
            <a:off x="0" y="1205712"/>
            <a:ext cx="11303540" cy="15779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205201" y="1516050"/>
            <a:ext cx="2430995" cy="3785652"/>
          </a:xfrm>
          <a:prstGeom prst="rect">
            <a:avLst/>
          </a:prstGeom>
          <a:noFill/>
        </p:spPr>
        <p:txBody>
          <a:bodyPr wrap="square" rtlCol="0">
            <a:spAutoFit/>
          </a:bodyPr>
          <a:lstStyle/>
          <a:p>
            <a:r>
              <a:rPr lang="en-US" sz="6000" dirty="0" smtClean="0"/>
              <a:t>Effects on the human beings</a:t>
            </a:r>
            <a:endParaRPr lang="en-IN" sz="6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147" y="1998348"/>
            <a:ext cx="3283256" cy="4631052"/>
          </a:xfrm>
          <a:prstGeom prst="rect">
            <a:avLst/>
          </a:prstGeom>
          <a:noFill/>
        </p:spPr>
      </p:pic>
      <p:sp>
        <p:nvSpPr>
          <p:cNvPr id="11" name="TextBox 10"/>
          <p:cNvSpPr txBox="1"/>
          <p:nvPr/>
        </p:nvSpPr>
        <p:spPr>
          <a:xfrm>
            <a:off x="3349995" y="3279411"/>
            <a:ext cx="1420238" cy="369332"/>
          </a:xfrm>
          <a:prstGeom prst="rect">
            <a:avLst/>
          </a:prstGeom>
          <a:noFill/>
        </p:spPr>
        <p:txBody>
          <a:bodyPr wrap="square" rtlCol="0">
            <a:spAutoFit/>
          </a:bodyPr>
          <a:lstStyle/>
          <a:p>
            <a:r>
              <a:rPr lang="en-US" dirty="0" smtClean="0"/>
              <a:t>Suffocation</a:t>
            </a:r>
            <a:endParaRPr lang="en-IN" dirty="0"/>
          </a:p>
        </p:txBody>
      </p:sp>
      <p:cxnSp>
        <p:nvCxnSpPr>
          <p:cNvPr id="13" name="Straight Connector 12"/>
          <p:cNvCxnSpPr>
            <a:stCxn id="11" idx="3"/>
          </p:cNvCxnSpPr>
          <p:nvPr/>
        </p:nvCxnSpPr>
        <p:spPr>
          <a:xfrm flipV="1">
            <a:off x="4770233" y="2733472"/>
            <a:ext cx="2943801" cy="73060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90305" y="2089194"/>
            <a:ext cx="1035954" cy="369332"/>
          </a:xfrm>
          <a:prstGeom prst="rect">
            <a:avLst/>
          </a:prstGeom>
          <a:noFill/>
        </p:spPr>
        <p:txBody>
          <a:bodyPr wrap="square" rtlCol="0">
            <a:spAutoFit/>
          </a:bodyPr>
          <a:lstStyle/>
          <a:p>
            <a:r>
              <a:rPr lang="en-US" dirty="0" smtClean="0"/>
              <a:t>Tinnitus</a:t>
            </a:r>
            <a:endParaRPr lang="en-IN" dirty="0"/>
          </a:p>
        </p:txBody>
      </p:sp>
      <p:cxnSp>
        <p:nvCxnSpPr>
          <p:cNvPr id="16" name="Straight Connector 15"/>
          <p:cNvCxnSpPr>
            <a:endCxn id="14" idx="1"/>
          </p:cNvCxnSpPr>
          <p:nvPr/>
        </p:nvCxnSpPr>
        <p:spPr>
          <a:xfrm flipV="1">
            <a:off x="8122596" y="2273860"/>
            <a:ext cx="1867709" cy="245285"/>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36196" y="2027170"/>
            <a:ext cx="3317132" cy="369332"/>
          </a:xfrm>
          <a:prstGeom prst="rect">
            <a:avLst/>
          </a:prstGeom>
          <a:noFill/>
        </p:spPr>
        <p:txBody>
          <a:bodyPr wrap="square" rtlCol="0">
            <a:spAutoFit/>
          </a:bodyPr>
          <a:lstStyle/>
          <a:p>
            <a:r>
              <a:rPr lang="en-US" dirty="0" smtClean="0"/>
              <a:t>Headaches and  </a:t>
            </a:r>
            <a:r>
              <a:rPr lang="en-IN" dirty="0"/>
              <a:t>unconsciousness</a:t>
            </a:r>
          </a:p>
        </p:txBody>
      </p:sp>
      <p:cxnSp>
        <p:nvCxnSpPr>
          <p:cNvPr id="20" name="Straight Connector 19"/>
          <p:cNvCxnSpPr>
            <a:stCxn id="18" idx="3"/>
          </p:cNvCxnSpPr>
          <p:nvPr/>
        </p:nvCxnSpPr>
        <p:spPr>
          <a:xfrm flipV="1">
            <a:off x="5953328" y="2198454"/>
            <a:ext cx="1468876" cy="13382"/>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134272" y="2969321"/>
            <a:ext cx="2597286" cy="369332"/>
          </a:xfrm>
          <a:prstGeom prst="rect">
            <a:avLst/>
          </a:prstGeom>
          <a:noFill/>
        </p:spPr>
        <p:txBody>
          <a:bodyPr wrap="square" rtlCol="0">
            <a:spAutoFit/>
          </a:bodyPr>
          <a:lstStyle/>
          <a:p>
            <a:r>
              <a:rPr lang="en-IN" dirty="0" smtClean="0"/>
              <a:t>Vertigo</a:t>
            </a:r>
            <a:r>
              <a:rPr lang="en-IN" dirty="0"/>
              <a:t> and double </a:t>
            </a:r>
            <a:r>
              <a:rPr lang="en-IN" dirty="0" smtClean="0"/>
              <a:t>vision</a:t>
            </a:r>
            <a:endParaRPr lang="en-IN" dirty="0"/>
          </a:p>
        </p:txBody>
      </p:sp>
      <p:cxnSp>
        <p:nvCxnSpPr>
          <p:cNvPr id="28" name="Straight Connector 27"/>
          <p:cNvCxnSpPr>
            <a:endCxn id="26" idx="1"/>
          </p:cNvCxnSpPr>
          <p:nvPr/>
        </p:nvCxnSpPr>
        <p:spPr>
          <a:xfrm>
            <a:off x="7918315" y="2519145"/>
            <a:ext cx="1215957" cy="63484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056450" y="1506374"/>
            <a:ext cx="1001949" cy="369332"/>
          </a:xfrm>
          <a:prstGeom prst="rect">
            <a:avLst/>
          </a:prstGeom>
          <a:noFill/>
        </p:spPr>
        <p:txBody>
          <a:bodyPr wrap="square" rtlCol="0">
            <a:spAutoFit/>
          </a:bodyPr>
          <a:lstStyle/>
          <a:p>
            <a:r>
              <a:rPr lang="en-IN" dirty="0"/>
              <a:t>Seizures</a:t>
            </a:r>
          </a:p>
        </p:txBody>
      </p:sp>
      <p:cxnSp>
        <p:nvCxnSpPr>
          <p:cNvPr id="31" name="Straight Connector 30"/>
          <p:cNvCxnSpPr>
            <a:endCxn id="29" idx="1"/>
          </p:cNvCxnSpPr>
          <p:nvPr/>
        </p:nvCxnSpPr>
        <p:spPr>
          <a:xfrm flipV="1">
            <a:off x="8054502" y="1691040"/>
            <a:ext cx="1001948" cy="398154"/>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1272" y="4613162"/>
            <a:ext cx="802927" cy="1676802"/>
          </a:xfrm>
          <a:prstGeom prst="rect">
            <a:avLst/>
          </a:prstGeom>
          <a:effectLst>
            <a:softEdge rad="38100"/>
          </a:effectLst>
        </p:spPr>
      </p:pic>
      <p:sp>
        <p:nvSpPr>
          <p:cNvPr id="21" name="TextBox 20"/>
          <p:cNvSpPr txBox="1"/>
          <p:nvPr/>
        </p:nvSpPr>
        <p:spPr>
          <a:xfrm>
            <a:off x="9883302" y="5117036"/>
            <a:ext cx="1848256" cy="646331"/>
          </a:xfrm>
          <a:prstGeom prst="rect">
            <a:avLst/>
          </a:prstGeom>
          <a:noFill/>
        </p:spPr>
        <p:txBody>
          <a:bodyPr wrap="square" rtlCol="0">
            <a:spAutoFit/>
          </a:bodyPr>
          <a:lstStyle/>
          <a:p>
            <a:r>
              <a:rPr lang="en-IN" dirty="0"/>
              <a:t>D</a:t>
            </a:r>
            <a:r>
              <a:rPr lang="en-IN" dirty="0" smtClean="0"/>
              <a:t>ecrease </a:t>
            </a:r>
            <a:r>
              <a:rPr lang="en-IN" dirty="0"/>
              <a:t>in bone calcium</a:t>
            </a:r>
          </a:p>
        </p:txBody>
      </p:sp>
      <p:cxnSp>
        <p:nvCxnSpPr>
          <p:cNvPr id="12" name="Straight Connector 11"/>
          <p:cNvCxnSpPr>
            <a:endCxn id="21" idx="1"/>
          </p:cNvCxnSpPr>
          <p:nvPr/>
        </p:nvCxnSpPr>
        <p:spPr>
          <a:xfrm flipV="1">
            <a:off x="9254199" y="5440202"/>
            <a:ext cx="629103" cy="406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10114" y="5070868"/>
            <a:ext cx="2056213" cy="646331"/>
          </a:xfrm>
          <a:prstGeom prst="rect">
            <a:avLst/>
          </a:prstGeom>
          <a:noFill/>
        </p:spPr>
        <p:txBody>
          <a:bodyPr wrap="square" rtlCol="0">
            <a:spAutoFit/>
          </a:bodyPr>
          <a:lstStyle/>
          <a:p>
            <a:r>
              <a:rPr lang="en-IN" dirty="0" smtClean="0"/>
              <a:t>Changes in Body metabolism.</a:t>
            </a:r>
          </a:p>
        </p:txBody>
      </p:sp>
      <p:sp>
        <p:nvSpPr>
          <p:cNvPr id="6" name="TextBox 5"/>
          <p:cNvSpPr txBox="1"/>
          <p:nvPr/>
        </p:nvSpPr>
        <p:spPr>
          <a:xfrm>
            <a:off x="1609725" y="6629400"/>
            <a:ext cx="9416534" cy="307777"/>
          </a:xfrm>
          <a:prstGeom prst="rect">
            <a:avLst/>
          </a:prstGeom>
          <a:noFill/>
        </p:spPr>
        <p:txBody>
          <a:bodyPr wrap="square" rtlCol="0">
            <a:spAutoFit/>
          </a:bodyPr>
          <a:lstStyle/>
          <a:p>
            <a:r>
              <a:rPr lang="en-IN" sz="1400" dirty="0" smtClean="0"/>
              <a:t>Sources -- </a:t>
            </a:r>
            <a:r>
              <a:rPr lang="en-IN" sz="1400" dirty="0">
                <a:hlinkClick r:id="rId4"/>
              </a:rPr>
              <a:t>https://toxtown.nlm.nih.gov/chemicals-and-contaminants/carbon-dioxide</a:t>
            </a:r>
            <a:endParaRPr lang="en-IN" sz="1400" dirty="0"/>
          </a:p>
        </p:txBody>
      </p:sp>
    </p:spTree>
    <p:extLst>
      <p:ext uri="{BB962C8B-B14F-4D97-AF65-F5344CB8AC3E}">
        <p14:creationId xmlns:p14="http://schemas.microsoft.com/office/powerpoint/2010/main" val="36599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7"/>
                                        </p:tgtEl>
                                        <p:attrNameLst>
                                          <p:attrName>ppt_x</p:attrName>
                                          <p:attrName>ppt_y</p:attrName>
                                        </p:attrNameLst>
                                      </p:cBhvr>
                                    </p:animMotion>
                                    <p:animRot by="1500000">
                                      <p:cBhvr>
                                        <p:cTn id="7" dur="125" fill="hold">
                                          <p:stCondLst>
                                            <p:cond delay="0"/>
                                          </p:stCondLst>
                                        </p:cTn>
                                        <p:tgtEl>
                                          <p:spTgt spid="7"/>
                                        </p:tgtEl>
                                        <p:attrNameLst>
                                          <p:attrName>r</p:attrName>
                                        </p:attrNameLst>
                                      </p:cBhvr>
                                    </p:animRot>
                                    <p:animRot by="-1500000">
                                      <p:cBhvr>
                                        <p:cTn id="8" dur="125" fill="hold">
                                          <p:stCondLst>
                                            <p:cond delay="125"/>
                                          </p:stCondLst>
                                        </p:cTn>
                                        <p:tgtEl>
                                          <p:spTgt spid="7"/>
                                        </p:tgtEl>
                                        <p:attrNameLst>
                                          <p:attrName>r</p:attrName>
                                        </p:attrNameLst>
                                      </p:cBhvr>
                                    </p:animRot>
                                    <p:animRot by="-1500000">
                                      <p:cBhvr>
                                        <p:cTn id="9" dur="125" fill="hold">
                                          <p:stCondLst>
                                            <p:cond delay="250"/>
                                          </p:stCondLst>
                                        </p:cTn>
                                        <p:tgtEl>
                                          <p:spTgt spid="7"/>
                                        </p:tgtEl>
                                        <p:attrNameLst>
                                          <p:attrName>r</p:attrName>
                                        </p:attrNameLst>
                                      </p:cBhvr>
                                    </p:animRot>
                                    <p:animRot by="1500000">
                                      <p:cBhvr>
                                        <p:cTn id="10" dur="125" fill="hold">
                                          <p:stCondLst>
                                            <p:cond delay="375"/>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anim calcmode="lin" valueType="num">
                                      <p:cBhvr>
                                        <p:cTn id="57" dur="1000" fill="hold"/>
                                        <p:tgtEl>
                                          <p:spTgt spid="28"/>
                                        </p:tgtEl>
                                        <p:attrNameLst>
                                          <p:attrName>ppt_x</p:attrName>
                                        </p:attrNameLst>
                                      </p:cBhvr>
                                      <p:tavLst>
                                        <p:tav tm="0">
                                          <p:val>
                                            <p:strVal val="#ppt_x"/>
                                          </p:val>
                                        </p:tav>
                                        <p:tav tm="100000">
                                          <p:val>
                                            <p:strVal val="#ppt_x"/>
                                          </p:val>
                                        </p:tav>
                                      </p:tavLst>
                                    </p:anim>
                                    <p:anim calcmode="lin" valueType="num">
                                      <p:cBhvr>
                                        <p:cTn id="5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anim calcmode="lin" valueType="num">
                                      <p:cBhvr>
                                        <p:cTn id="69" dur="1000" fill="hold"/>
                                        <p:tgtEl>
                                          <p:spTgt spid="13"/>
                                        </p:tgtEl>
                                        <p:attrNameLst>
                                          <p:attrName>ppt_x</p:attrName>
                                        </p:attrNameLst>
                                      </p:cBhvr>
                                      <p:tavLst>
                                        <p:tav tm="0">
                                          <p:val>
                                            <p:strVal val="#ppt_x"/>
                                          </p:val>
                                        </p:tav>
                                        <p:tav tm="100000">
                                          <p:val>
                                            <p:strVal val="#ppt_x"/>
                                          </p:val>
                                        </p:tav>
                                      </p:tavLst>
                                    </p:anim>
                                    <p:anim calcmode="lin" valueType="num">
                                      <p:cBhvr>
                                        <p:cTn id="7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arn(inVertical)">
                                      <p:cBhvr>
                                        <p:cTn id="75" dur="500"/>
                                        <p:tgtEl>
                                          <p:spTgt spid="21"/>
                                        </p:tgtEl>
                                      </p:cBhvr>
                                    </p:animEffect>
                                  </p:childTnLst>
                                </p:cTn>
                              </p:par>
                              <p:par>
                                <p:cTn id="76" presetID="16" presetClass="entr" presetSubtype="21" fill="hold"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barn(inVertical)">
                                      <p:cBhvr>
                                        <p:cTn id="78" dur="500"/>
                                        <p:tgtEl>
                                          <p:spTgt spid="12"/>
                                        </p:tgtEl>
                                      </p:cBhvr>
                                    </p:animEffect>
                                  </p:childTnLst>
                                </p:cTn>
                              </p:par>
                              <p:par>
                                <p:cTn id="79" presetID="16" presetClass="entr" presetSubtype="21" fill="hold" nodeType="with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barn(inVertical)">
                                      <p:cBhvr>
                                        <p:cTn id="81" dur="500"/>
                                        <p:tgtEl>
                                          <p:spTgt spid="5"/>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1000"/>
                                        <p:tgtEl>
                                          <p:spTgt spid="23"/>
                                        </p:tgtEl>
                                      </p:cBhvr>
                                    </p:animEffect>
                                    <p:anim calcmode="lin" valueType="num">
                                      <p:cBhvr>
                                        <p:cTn id="87" dur="1000" fill="hold"/>
                                        <p:tgtEl>
                                          <p:spTgt spid="23"/>
                                        </p:tgtEl>
                                        <p:attrNameLst>
                                          <p:attrName>ppt_x</p:attrName>
                                        </p:attrNameLst>
                                      </p:cBhvr>
                                      <p:tavLst>
                                        <p:tav tm="0">
                                          <p:val>
                                            <p:strVal val="#ppt_x"/>
                                          </p:val>
                                        </p:tav>
                                        <p:tav tm="100000">
                                          <p:val>
                                            <p:strVal val="#ppt_x"/>
                                          </p:val>
                                        </p:tav>
                                      </p:tavLst>
                                    </p:anim>
                                    <p:anim calcmode="lin" valueType="num">
                                      <p:cBhvr>
                                        <p:cTn id="8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P spid="18" grpId="0"/>
      <p:bldP spid="26" grpId="0"/>
      <p:bldP spid="29" grpId="0"/>
      <p:bldP spid="21"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464996" cy="1040860"/>
          </a:xfrm>
        </p:spPr>
        <p:txBody>
          <a:bodyPr>
            <a:normAutofit fontScale="90000"/>
          </a:bodyPr>
          <a:lstStyle/>
          <a:p>
            <a:r>
              <a:rPr lang="en-US" sz="4800" dirty="0" smtClean="0">
                <a:solidFill>
                  <a:schemeClr val="tx2"/>
                </a:solidFill>
              </a:rPr>
              <a:t/>
            </a:r>
            <a:br>
              <a:rPr lang="en-US" sz="4800" dirty="0" smtClean="0">
                <a:solidFill>
                  <a:schemeClr val="tx2"/>
                </a:solidFill>
              </a:rPr>
            </a:br>
            <a:r>
              <a:rPr lang="en-US" sz="4800" dirty="0">
                <a:solidFill>
                  <a:schemeClr val="tx2"/>
                </a:solidFill>
              </a:rPr>
              <a:t/>
            </a:r>
            <a:br>
              <a:rPr lang="en-US" sz="4800" dirty="0">
                <a:solidFill>
                  <a:schemeClr val="tx2"/>
                </a:solidFill>
              </a:rPr>
            </a:br>
            <a:r>
              <a:rPr lang="en-US" sz="4800" dirty="0" smtClean="0">
                <a:solidFill>
                  <a:schemeClr val="tx2"/>
                </a:solidFill>
              </a:rPr>
              <a:t/>
            </a:r>
            <a:br>
              <a:rPr lang="en-US" sz="4800" dirty="0" smtClean="0">
                <a:solidFill>
                  <a:schemeClr val="tx2"/>
                </a:solidFill>
              </a:rPr>
            </a:br>
            <a:r>
              <a:rPr lang="en-US" sz="4800" dirty="0" smtClean="0">
                <a:solidFill>
                  <a:schemeClr val="tx2"/>
                </a:solidFill>
              </a:rPr>
              <a:t>                              </a:t>
            </a:r>
            <a:r>
              <a:rPr lang="en-IN" sz="3600" dirty="0"/>
              <a:t/>
            </a:r>
            <a:br>
              <a:rPr lang="en-IN" sz="3600" dirty="0"/>
            </a:br>
            <a:r>
              <a:rPr lang="en-US" sz="4900" dirty="0">
                <a:solidFill>
                  <a:schemeClr val="tx2"/>
                </a:solidFill>
              </a:rPr>
              <a:t>EFFECTS ON THE</a:t>
            </a:r>
            <a:endParaRPr lang="en-IN" sz="4900" dirty="0"/>
          </a:p>
        </p:txBody>
      </p:sp>
      <p:sp>
        <p:nvSpPr>
          <p:cNvPr id="3" name="Slide Number Placeholder 2"/>
          <p:cNvSpPr>
            <a:spLocks noGrp="1"/>
          </p:cNvSpPr>
          <p:nvPr>
            <p:ph type="sldNum" sz="quarter" idx="12"/>
          </p:nvPr>
        </p:nvSpPr>
        <p:spPr/>
        <p:txBody>
          <a:bodyPr/>
          <a:lstStyle/>
          <a:p>
            <a:fld id="{9CD8D479-8942-46E8-A226-A4E01F7A105C}" type="slidenum">
              <a:rPr lang="en-IN" smtClean="0"/>
              <a:t>17</a:t>
            </a:fld>
            <a:endParaRPr lang="en-IN" dirty="0"/>
          </a:p>
        </p:txBody>
      </p:sp>
      <p:sp>
        <p:nvSpPr>
          <p:cNvPr id="5" name="Footer Placeholder 4"/>
          <p:cNvSpPr>
            <a:spLocks noGrp="1"/>
          </p:cNvSpPr>
          <p:nvPr>
            <p:ph type="ftr" sz="quarter" idx="11"/>
          </p:nvPr>
        </p:nvSpPr>
        <p:spPr/>
        <p:txBody>
          <a:bodyPr/>
          <a:lstStyle/>
          <a:p>
            <a:r>
              <a:rPr lang="en-US" dirty="0" smtClean="0"/>
              <a:t>Sources -- </a:t>
            </a:r>
            <a:r>
              <a:rPr lang="en-IN" dirty="0">
                <a:hlinkClick r:id="rId3"/>
              </a:rPr>
              <a:t>https://earthobservatory.nasa.gov/features/CarbonCycle/page5.php</a:t>
            </a:r>
            <a:endParaRPr lang="en-US" dirty="0"/>
          </a:p>
        </p:txBody>
      </p:sp>
      <p:sp>
        <p:nvSpPr>
          <p:cNvPr id="6" name="Title 1"/>
          <p:cNvSpPr txBox="1">
            <a:spLocks/>
          </p:cNvSpPr>
          <p:nvPr/>
        </p:nvSpPr>
        <p:spPr>
          <a:xfrm>
            <a:off x="4782766" y="424774"/>
            <a:ext cx="4464996" cy="1517515"/>
          </a:xfrm>
          <a:prstGeom prst="rect">
            <a:avLst/>
          </a:prstGeom>
        </p:spPr>
        <p:txBody>
          <a:bodyPr vert="horz" lIns="91440" tIns="45720" rIns="91440" bIns="45720" rtlCol="0" anchor="b">
            <a:normAutofit fontScale="45000" lnSpcReduction="20000"/>
          </a:bodyPr>
          <a:lst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a:lstStyle>
          <a:p>
            <a:r>
              <a:rPr lang="en-US" sz="4800" dirty="0" smtClean="0">
                <a:solidFill>
                  <a:schemeClr val="tx2"/>
                </a:solidFill>
              </a:rPr>
              <a:t/>
            </a:r>
            <a:br>
              <a:rPr lang="en-US" sz="4800" dirty="0" smtClean="0">
                <a:solidFill>
                  <a:schemeClr val="tx2"/>
                </a:solidFill>
              </a:rPr>
            </a:br>
            <a:r>
              <a:rPr lang="en-US" sz="4800" dirty="0" smtClean="0">
                <a:solidFill>
                  <a:schemeClr val="tx2"/>
                </a:solidFill>
              </a:rPr>
              <a:t/>
            </a:r>
            <a:br>
              <a:rPr lang="en-US" sz="4800" dirty="0" smtClean="0">
                <a:solidFill>
                  <a:schemeClr val="tx2"/>
                </a:solidFill>
              </a:rPr>
            </a:br>
            <a:r>
              <a:rPr lang="en-US" sz="4800" dirty="0" smtClean="0">
                <a:solidFill>
                  <a:schemeClr val="tx2"/>
                </a:solidFill>
              </a:rPr>
              <a:t/>
            </a:r>
            <a:br>
              <a:rPr lang="en-US" sz="4800" dirty="0" smtClean="0">
                <a:solidFill>
                  <a:schemeClr val="tx2"/>
                </a:solidFill>
              </a:rPr>
            </a:br>
            <a:r>
              <a:rPr lang="en-US" sz="4800" dirty="0" smtClean="0">
                <a:solidFill>
                  <a:schemeClr val="tx2"/>
                </a:solidFill>
              </a:rPr>
              <a:t>                              </a:t>
            </a:r>
            <a:r>
              <a:rPr lang="en-IN" sz="3600" dirty="0" smtClean="0"/>
              <a:t/>
            </a:r>
            <a:br>
              <a:rPr lang="en-IN" sz="3600" dirty="0" smtClean="0"/>
            </a:br>
            <a:endParaRPr lang="en-IN" sz="4900" dirty="0"/>
          </a:p>
        </p:txBody>
      </p:sp>
      <p:sp>
        <p:nvSpPr>
          <p:cNvPr id="7" name="Title 1"/>
          <p:cNvSpPr txBox="1">
            <a:spLocks/>
          </p:cNvSpPr>
          <p:nvPr/>
        </p:nvSpPr>
        <p:spPr>
          <a:xfrm>
            <a:off x="4202350" y="123216"/>
            <a:ext cx="7120646" cy="1060315"/>
          </a:xfrm>
          <a:prstGeom prst="rect">
            <a:avLst/>
          </a:prstGeom>
        </p:spPr>
        <p:txBody>
          <a:bodyPr vert="horz" lIns="91440" tIns="45720" rIns="91440" bIns="45720" rtlCol="0" anchor="b">
            <a:normAutofit fontScale="25000" lnSpcReduction="20000"/>
          </a:bodyPr>
          <a:lst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a:lstStyle>
          <a:p>
            <a:r>
              <a:rPr lang="en-US" sz="4800" dirty="0" smtClean="0">
                <a:solidFill>
                  <a:schemeClr val="tx2"/>
                </a:solidFill>
              </a:rPr>
              <a:t/>
            </a:r>
            <a:br>
              <a:rPr lang="en-US" sz="4800" dirty="0" smtClean="0">
                <a:solidFill>
                  <a:schemeClr val="tx2"/>
                </a:solidFill>
              </a:rPr>
            </a:br>
            <a:r>
              <a:rPr lang="en-US" sz="4800" dirty="0" smtClean="0">
                <a:solidFill>
                  <a:schemeClr val="tx2"/>
                </a:solidFill>
              </a:rPr>
              <a:t/>
            </a:r>
            <a:br>
              <a:rPr lang="en-US" sz="4800" dirty="0" smtClean="0">
                <a:solidFill>
                  <a:schemeClr val="tx2"/>
                </a:solidFill>
              </a:rPr>
            </a:br>
            <a:r>
              <a:rPr lang="en-US" sz="4800" dirty="0" smtClean="0">
                <a:solidFill>
                  <a:schemeClr val="tx2"/>
                </a:solidFill>
              </a:rPr>
              <a:t/>
            </a:r>
            <a:br>
              <a:rPr lang="en-US" sz="4800" dirty="0" smtClean="0">
                <a:solidFill>
                  <a:schemeClr val="tx2"/>
                </a:solidFill>
              </a:rPr>
            </a:br>
            <a:r>
              <a:rPr lang="en-US" sz="4800" dirty="0" smtClean="0">
                <a:solidFill>
                  <a:schemeClr val="tx2"/>
                </a:solidFill>
              </a:rPr>
              <a:t>                              </a:t>
            </a:r>
            <a:r>
              <a:rPr lang="en-IN" sz="3600" dirty="0" smtClean="0"/>
              <a:t/>
            </a:r>
            <a:br>
              <a:rPr lang="en-IN" sz="3600" dirty="0" smtClean="0"/>
            </a:br>
            <a:r>
              <a:rPr lang="en-US" sz="32000" dirty="0" smtClean="0">
                <a:solidFill>
                  <a:srgbClr val="00B050"/>
                </a:solidFill>
              </a:rPr>
              <a:t>ENVIRONMENT</a:t>
            </a:r>
            <a:endParaRPr lang="en-IN" sz="32000" dirty="0">
              <a:solidFill>
                <a:srgbClr val="00B050"/>
              </a:solidFill>
            </a:endParaRPr>
          </a:p>
        </p:txBody>
      </p:sp>
      <p:sp>
        <p:nvSpPr>
          <p:cNvPr id="8" name="Rectangle 7"/>
          <p:cNvSpPr/>
          <p:nvPr/>
        </p:nvSpPr>
        <p:spPr>
          <a:xfrm>
            <a:off x="0" y="1115437"/>
            <a:ext cx="11322996" cy="680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 y="1296312"/>
            <a:ext cx="11610975" cy="4708981"/>
          </a:xfrm>
          <a:prstGeom prst="rect">
            <a:avLst/>
          </a:prstGeom>
          <a:noFill/>
        </p:spPr>
        <p:txBody>
          <a:bodyPr wrap="square" rtlCol="0">
            <a:spAutoFit/>
          </a:bodyPr>
          <a:lstStyle/>
          <a:p>
            <a:r>
              <a:rPr lang="en-US" sz="2000" dirty="0" smtClean="0">
                <a:solidFill>
                  <a:schemeClr val="tx2"/>
                </a:solidFill>
                <a:effectLst>
                  <a:outerShdw blurRad="50800" dist="38100" dir="5400000" algn="t" rotWithShape="0">
                    <a:prstClr val="black">
                      <a:alpha val="40000"/>
                    </a:prstClr>
                  </a:outerShdw>
                </a:effectLst>
              </a:rPr>
              <a:t>-&gt;Carbon </a:t>
            </a:r>
            <a:r>
              <a:rPr lang="en-US" sz="2000" dirty="0">
                <a:solidFill>
                  <a:schemeClr val="tx2"/>
                </a:solidFill>
                <a:effectLst>
                  <a:outerShdw blurRad="50800" dist="38100" dir="5400000" algn="t" rotWithShape="0">
                    <a:prstClr val="black">
                      <a:alpha val="40000"/>
                    </a:prstClr>
                  </a:outerShdw>
                </a:effectLst>
              </a:rPr>
              <a:t>dioxide causes about </a:t>
            </a:r>
            <a:r>
              <a:rPr lang="en-US" sz="2000" dirty="0">
                <a:solidFill>
                  <a:schemeClr val="tx2"/>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20</a:t>
            </a:r>
            <a:r>
              <a:rPr lang="en-US" sz="2000" dirty="0">
                <a:solidFill>
                  <a:schemeClr val="tx2"/>
                </a:solidFill>
                <a:effectLst>
                  <a:outerShdw blurRad="50800" dist="38100" dir="5400000" algn="t" rotWithShape="0">
                    <a:prstClr val="black">
                      <a:alpha val="40000"/>
                    </a:prstClr>
                  </a:outerShdw>
                </a:effectLst>
              </a:rPr>
              <a:t> %</a:t>
            </a:r>
            <a:r>
              <a:rPr lang="en-US" sz="2000" dirty="0" smtClean="0">
                <a:solidFill>
                  <a:schemeClr val="tx2"/>
                </a:solidFill>
                <a:effectLst>
                  <a:outerShdw blurRad="50800" dist="38100" dir="5400000" algn="t" rotWithShape="0">
                    <a:prstClr val="black">
                      <a:alpha val="40000"/>
                    </a:prstClr>
                  </a:outerShdw>
                </a:effectLst>
              </a:rPr>
              <a:t> </a:t>
            </a:r>
            <a:r>
              <a:rPr lang="en-US" sz="2000" dirty="0">
                <a:solidFill>
                  <a:schemeClr val="tx2"/>
                </a:solidFill>
                <a:effectLst>
                  <a:outerShdw blurRad="50800" dist="38100" dir="5400000" algn="t" rotWithShape="0">
                    <a:prstClr val="black">
                      <a:alpha val="40000"/>
                    </a:prstClr>
                  </a:outerShdw>
                </a:effectLst>
              </a:rPr>
              <a:t>of Earth’s greenhouse </a:t>
            </a:r>
            <a:r>
              <a:rPr lang="en-US" sz="2000" dirty="0" smtClean="0">
                <a:solidFill>
                  <a:schemeClr val="tx2"/>
                </a:solidFill>
                <a:effectLst>
                  <a:outerShdw blurRad="50800" dist="38100" dir="5400000" algn="t" rotWithShape="0">
                    <a:prstClr val="black">
                      <a:alpha val="40000"/>
                    </a:prstClr>
                  </a:outerShdw>
                </a:effectLst>
              </a:rPr>
              <a:t>effect.</a:t>
            </a:r>
          </a:p>
          <a:p>
            <a:endParaRPr lang="en-US" sz="2000" dirty="0">
              <a:solidFill>
                <a:schemeClr val="tx2"/>
              </a:solidFill>
              <a:effectLst>
                <a:outerShdw blurRad="50800" dist="38100" dir="5400000" algn="t" rotWithShape="0">
                  <a:prstClr val="black">
                    <a:alpha val="40000"/>
                  </a:prstClr>
                </a:outerShdw>
              </a:effectLst>
            </a:endParaRPr>
          </a:p>
          <a:p>
            <a:r>
              <a:rPr lang="en-US" sz="2000" dirty="0" smtClean="0">
                <a:solidFill>
                  <a:schemeClr val="tx2"/>
                </a:solidFill>
                <a:effectLst>
                  <a:outerShdw blurRad="50800" dist="38100" dir="5400000" algn="t" rotWithShape="0">
                    <a:prstClr val="black">
                      <a:alpha val="40000"/>
                    </a:prstClr>
                  </a:outerShdw>
                </a:effectLst>
              </a:rPr>
              <a:t>-&gt;Average </a:t>
            </a:r>
            <a:r>
              <a:rPr lang="en-US" sz="2000" dirty="0">
                <a:solidFill>
                  <a:schemeClr val="tx2"/>
                </a:solidFill>
                <a:effectLst>
                  <a:outerShdw blurRad="50800" dist="38100" dir="5400000" algn="t" rotWithShape="0">
                    <a:prstClr val="black">
                      <a:alpha val="40000"/>
                    </a:prstClr>
                  </a:outerShdw>
                </a:effectLst>
              </a:rPr>
              <a:t>global temperatures have risen </a:t>
            </a:r>
            <a:r>
              <a:rPr lang="en-US" sz="2000" dirty="0">
                <a:solidFill>
                  <a:schemeClr val="tx2"/>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0.8 </a:t>
            </a:r>
            <a:r>
              <a:rPr lang="en-US" sz="2000" dirty="0">
                <a:solidFill>
                  <a:schemeClr val="tx2"/>
                </a:solidFill>
                <a:effectLst>
                  <a:outerShdw blurRad="50800" dist="38100" dir="5400000" algn="t" rotWithShape="0">
                    <a:prstClr val="black">
                      <a:alpha val="40000"/>
                    </a:prstClr>
                  </a:outerShdw>
                </a:effectLst>
              </a:rPr>
              <a:t>degrees Celsius (</a:t>
            </a:r>
            <a:r>
              <a:rPr lang="en-US" sz="2000" dirty="0">
                <a:solidFill>
                  <a:schemeClr val="tx2"/>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1.4</a:t>
            </a:r>
            <a:r>
              <a:rPr lang="en-US" sz="2000" dirty="0">
                <a:solidFill>
                  <a:schemeClr val="tx2"/>
                </a:solidFill>
                <a:effectLst>
                  <a:outerShdw blurRad="50800" dist="38100" dir="5400000" algn="t" rotWithShape="0">
                    <a:prstClr val="black">
                      <a:alpha val="40000"/>
                    </a:prstClr>
                  </a:outerShdw>
                </a:effectLst>
              </a:rPr>
              <a:t> degrees Fahrenheit) since </a:t>
            </a:r>
            <a:r>
              <a:rPr lang="en-US" sz="2000" dirty="0" smtClean="0">
                <a:solidFill>
                  <a:schemeClr val="tx2"/>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1880.</a:t>
            </a:r>
          </a:p>
          <a:p>
            <a:endParaRPr lang="en-US" sz="2000" dirty="0">
              <a:solidFill>
                <a:schemeClr val="tx2"/>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a:p>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-&gt;About </a:t>
            </a:r>
            <a:r>
              <a:rPr lang="en-US" sz="2000" dirty="0">
                <a:solidFill>
                  <a:schemeClr val="tx2"/>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30</a:t>
            </a:r>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 %</a:t>
            </a:r>
            <a:r>
              <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rPr>
              <a:t> </a:t>
            </a:r>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of the carbon dioxide that people have put into the atmosphere has diffused into the ocean </a:t>
            </a:r>
            <a:endPar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endParaRPr>
          </a:p>
          <a:p>
            <a:r>
              <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rPr>
              <a:t>   and </a:t>
            </a:r>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creates carbonic acid, which increases the acidity of the </a:t>
            </a:r>
            <a:r>
              <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rPr>
              <a:t>water.</a:t>
            </a:r>
          </a:p>
          <a:p>
            <a:r>
              <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rPr>
              <a:t>   limiting </a:t>
            </a:r>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the ocean’s ability to take carbon from the atmosphere through the fast carbon </a:t>
            </a:r>
            <a:r>
              <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rPr>
              <a:t>cycle</a:t>
            </a:r>
          </a:p>
          <a:p>
            <a:endParaRPr lang="en-US" sz="2000" dirty="0">
              <a:solidFill>
                <a:schemeClr val="tx2"/>
              </a:solidFill>
              <a:effectLst>
                <a:outerShdw blurRad="50800" dist="38100" dir="5400000" algn="t" rotWithShape="0">
                  <a:prstClr val="black">
                    <a:alpha val="40000"/>
                  </a:prstClr>
                </a:outerShdw>
              </a:effectLst>
              <a:cs typeface="Arial" panose="020B0604020202020204" pitchFamily="34" charset="0"/>
            </a:endParaRPr>
          </a:p>
          <a:p>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-&gt;Since </a:t>
            </a:r>
            <a:r>
              <a:rPr lang="en-US" sz="2000" dirty="0">
                <a:solidFill>
                  <a:schemeClr val="tx2"/>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1750</a:t>
            </a:r>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 the </a:t>
            </a:r>
            <a:r>
              <a:rPr lang="en-US" sz="2000" dirty="0">
                <a:solidFill>
                  <a:schemeClr val="tx2"/>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pH</a:t>
            </a:r>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 of the ocean’s surface has dropped by </a:t>
            </a:r>
            <a:r>
              <a:rPr lang="en-US" sz="2000" dirty="0">
                <a:solidFill>
                  <a:schemeClr val="tx2"/>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0.1</a:t>
            </a:r>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 a </a:t>
            </a:r>
            <a:r>
              <a:rPr lang="en-US" sz="2000" dirty="0">
                <a:solidFill>
                  <a:schemeClr val="tx2"/>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30</a:t>
            </a:r>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 %</a:t>
            </a:r>
            <a:r>
              <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rPr>
              <a:t> </a:t>
            </a:r>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change in </a:t>
            </a:r>
            <a:r>
              <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rPr>
              <a:t>acidity.</a:t>
            </a:r>
            <a:endParaRPr lang="en-US" sz="2000" dirty="0">
              <a:solidFill>
                <a:schemeClr val="tx2"/>
              </a:solidFill>
              <a:effectLst>
                <a:outerShdw blurRad="50800" dist="38100" dir="5400000" algn="t" rotWithShape="0">
                  <a:prstClr val="black">
                    <a:alpha val="40000"/>
                  </a:prstClr>
                </a:outerShdw>
              </a:effectLst>
              <a:cs typeface="Arial" panose="020B0604020202020204" pitchFamily="34" charset="0"/>
            </a:endParaRPr>
          </a:p>
          <a:p>
            <a:endParaRPr lang="en-US" sz="2000" dirty="0">
              <a:solidFill>
                <a:schemeClr val="tx2"/>
              </a:solidFill>
              <a:effectLst>
                <a:outerShdw blurRad="50800" dist="38100" dir="5400000" algn="t" rotWithShape="0">
                  <a:prstClr val="black">
                    <a:alpha val="40000"/>
                  </a:prstClr>
                </a:outerShdw>
              </a:effectLst>
              <a:cs typeface="Arial" panose="020B0604020202020204" pitchFamily="34" charset="0"/>
            </a:endParaRPr>
          </a:p>
          <a:p>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-&gt;When the soil warms, the organic matter decays and </a:t>
            </a:r>
            <a:r>
              <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rPr>
              <a:t>carbon in </a:t>
            </a:r>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the form of methane and carbon </a:t>
            </a:r>
            <a:r>
              <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rPr>
              <a:t>dioxide seeps </a:t>
            </a:r>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into the atmosphere</a:t>
            </a:r>
            <a:r>
              <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rPr>
              <a:t>.</a:t>
            </a:r>
          </a:p>
          <a:p>
            <a:endParaRPr lang="en-US" sz="2000" dirty="0">
              <a:solidFill>
                <a:schemeClr val="tx2"/>
              </a:solidFill>
              <a:effectLst>
                <a:outerShdw blurRad="50800" dist="38100" dir="5400000" algn="t" rotWithShape="0">
                  <a:prstClr val="black">
                    <a:alpha val="40000"/>
                  </a:prstClr>
                </a:outerShdw>
              </a:effectLst>
              <a:cs typeface="Arial" panose="020B0604020202020204" pitchFamily="34" charset="0"/>
            </a:endParaRPr>
          </a:p>
          <a:p>
            <a:r>
              <a:rPr lang="en-US" sz="2000" dirty="0">
                <a:solidFill>
                  <a:schemeClr val="tx2"/>
                </a:solidFill>
                <a:effectLst>
                  <a:outerShdw blurRad="50800" dist="38100" dir="5400000" algn="t" rotWithShape="0">
                    <a:prstClr val="black">
                      <a:alpha val="40000"/>
                    </a:prstClr>
                  </a:outerShdw>
                </a:effectLst>
                <a:cs typeface="Arial" panose="020B0604020202020204" pitchFamily="34" charset="0"/>
              </a:rPr>
              <a:t>-&gt;Tropical forests may also be extremely susceptible to drying. With less water, tropical trees slow their growth and take up less carbon, or </a:t>
            </a:r>
            <a:r>
              <a:rPr lang="en-US" sz="2000" dirty="0" smtClean="0">
                <a:solidFill>
                  <a:schemeClr val="tx2"/>
                </a:solidFill>
                <a:effectLst>
                  <a:outerShdw blurRad="50800" dist="38100" dir="5400000" algn="t" rotWithShape="0">
                    <a:prstClr val="black">
                      <a:alpha val="40000"/>
                    </a:prstClr>
                  </a:outerShdw>
                </a:effectLst>
                <a:cs typeface="Arial" panose="020B0604020202020204" pitchFamily="34" charset="0"/>
              </a:rPr>
              <a:t>die.</a:t>
            </a:r>
            <a:endParaRPr lang="en-IN" sz="2000" dirty="0">
              <a:solidFill>
                <a:schemeClr val="tx2"/>
              </a:solidFill>
              <a:effectLst>
                <a:outerShdw blurRad="50800" dist="38100" dir="5400000" algn="t" rotWithShape="0">
                  <a:prstClr val="black">
                    <a:alpha val="40000"/>
                  </a:prstClr>
                </a:outerShdw>
              </a:effectLst>
              <a:cs typeface="Arial" panose="020B0604020202020204" pitchFamily="34" charset="0"/>
            </a:endParaRPr>
          </a:p>
        </p:txBody>
      </p:sp>
    </p:spTree>
    <p:extLst>
      <p:ext uri="{BB962C8B-B14F-4D97-AF65-F5344CB8AC3E}">
        <p14:creationId xmlns:p14="http://schemas.microsoft.com/office/powerpoint/2010/main" val="394842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1.25E-6 -3.7037E-7 L 1.25E-6 -0.07222 " pathEditMode="relative" rAng="0" ptsTypes="AA">
                                      <p:cBhvr>
                                        <p:cTn id="6" dur="250" accel="50000" decel="50000" autoRev="1" fill="hold">
                                          <p:stCondLst>
                                            <p:cond delay="0"/>
                                          </p:stCondLst>
                                        </p:cTn>
                                        <p:tgtEl>
                                          <p:spTgt spid="7"/>
                                        </p:tgtEl>
                                        <p:attrNameLst>
                                          <p:attrName>ppt_x</p:attrName>
                                          <p:attrName>ppt_y</p:attrName>
                                        </p:attrNameLst>
                                      </p:cBhvr>
                                      <p:rCtr x="0" y="-3611"/>
                                    </p:animMotion>
                                    <p:animRot by="1500000">
                                      <p:cBhvr>
                                        <p:cTn id="7" dur="125" fill="hold">
                                          <p:stCondLst>
                                            <p:cond delay="0"/>
                                          </p:stCondLst>
                                        </p:cTn>
                                        <p:tgtEl>
                                          <p:spTgt spid="7"/>
                                        </p:tgtEl>
                                        <p:attrNameLst>
                                          <p:attrName>r</p:attrName>
                                        </p:attrNameLst>
                                      </p:cBhvr>
                                    </p:animRot>
                                    <p:animRot by="-1500000">
                                      <p:cBhvr>
                                        <p:cTn id="8" dur="125" fill="hold">
                                          <p:stCondLst>
                                            <p:cond delay="125"/>
                                          </p:stCondLst>
                                        </p:cTn>
                                        <p:tgtEl>
                                          <p:spTgt spid="7"/>
                                        </p:tgtEl>
                                        <p:attrNameLst>
                                          <p:attrName>r</p:attrName>
                                        </p:attrNameLst>
                                      </p:cBhvr>
                                    </p:animRot>
                                    <p:animRot by="-1500000">
                                      <p:cBhvr>
                                        <p:cTn id="9" dur="125" fill="hold">
                                          <p:stCondLst>
                                            <p:cond delay="250"/>
                                          </p:stCondLst>
                                        </p:cTn>
                                        <p:tgtEl>
                                          <p:spTgt spid="7"/>
                                        </p:tgtEl>
                                        <p:attrNameLst>
                                          <p:attrName>r</p:attrName>
                                        </p:attrNameLst>
                                      </p:cBhvr>
                                    </p:animRot>
                                    <p:animRot by="1500000">
                                      <p:cBhvr>
                                        <p:cTn id="10"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0" y="457200"/>
            <a:ext cx="7219950" cy="819149"/>
          </a:xfrm>
        </p:spPr>
        <p:txBody>
          <a:bodyPr>
            <a:noAutofit/>
          </a:bodyPr>
          <a:lstStyle/>
          <a:p>
            <a:r>
              <a:rPr lang="en-US" sz="6000" dirty="0" smtClean="0">
                <a:solidFill>
                  <a:schemeClr val="tx2"/>
                </a:solidFill>
              </a:rPr>
              <a:t>CARBON FOOTPRINT</a:t>
            </a:r>
            <a:endParaRPr lang="en-IN" sz="6000" dirty="0">
              <a:solidFill>
                <a:schemeClr val="tx2"/>
              </a:solidFill>
            </a:endParaRPr>
          </a:p>
        </p:txBody>
      </p:sp>
      <p:sp>
        <p:nvSpPr>
          <p:cNvPr id="3" name="Slide Number Placeholder 2"/>
          <p:cNvSpPr>
            <a:spLocks noGrp="1"/>
          </p:cNvSpPr>
          <p:nvPr>
            <p:ph type="sldNum" sz="quarter" idx="12"/>
          </p:nvPr>
        </p:nvSpPr>
        <p:spPr/>
        <p:txBody>
          <a:bodyPr/>
          <a:lstStyle/>
          <a:p>
            <a:fld id="{9CD8D479-8942-46E8-A226-A4E01F7A105C}" type="slidenum">
              <a:rPr lang="en-IN" smtClean="0"/>
              <a:t>18</a:t>
            </a:fld>
            <a:endParaRPr lang="en-IN" dirty="0"/>
          </a:p>
        </p:txBody>
      </p:sp>
      <p:sp>
        <p:nvSpPr>
          <p:cNvPr id="5" name="Footer Placeholder 4"/>
          <p:cNvSpPr>
            <a:spLocks noGrp="1"/>
          </p:cNvSpPr>
          <p:nvPr>
            <p:ph type="ftr" sz="quarter" idx="11"/>
          </p:nvPr>
        </p:nvSpPr>
        <p:spPr/>
        <p:txBody>
          <a:bodyPr/>
          <a:lstStyle/>
          <a:p>
            <a:r>
              <a:rPr lang="en-US" dirty="0" smtClean="0"/>
              <a:t>Sources -- </a:t>
            </a:r>
            <a:r>
              <a:rPr lang="en-IN" dirty="0">
                <a:hlinkClick r:id="rId2"/>
              </a:rPr>
              <a:t>https://get-green-now.com/reduce-carbon-footprint</a:t>
            </a:r>
            <a:r>
              <a:rPr lang="en-IN" dirty="0" smtClean="0">
                <a:hlinkClick r:id="rId2"/>
              </a:rPr>
              <a:t>/</a:t>
            </a:r>
            <a:r>
              <a:rPr lang="en-IN" dirty="0" smtClean="0"/>
              <a:t>    and   </a:t>
            </a:r>
            <a:r>
              <a:rPr lang="en-IN" dirty="0">
                <a:hlinkClick r:id="rId3"/>
              </a:rPr>
              <a:t>https://www.goingzerowaste.com/blog/5-ways-to-reduce-your-carbon-footprint</a:t>
            </a:r>
            <a:endParaRPr lang="en-US" dirty="0"/>
          </a:p>
        </p:txBody>
      </p:sp>
      <p:sp>
        <p:nvSpPr>
          <p:cNvPr id="6" name="Title 1"/>
          <p:cNvSpPr txBox="1">
            <a:spLocks/>
          </p:cNvSpPr>
          <p:nvPr/>
        </p:nvSpPr>
        <p:spPr>
          <a:xfrm>
            <a:off x="205201" y="457200"/>
            <a:ext cx="4791075" cy="714374"/>
          </a:xfrm>
          <a:prstGeom prst="rect">
            <a:avLst/>
          </a:prstGeom>
        </p:spPr>
        <p:txBody>
          <a:bodyPr vert="horz" lIns="91440" tIns="45720" rIns="91440" bIns="45720" rtlCol="0" anchor="b">
            <a:noAutofit/>
          </a:bodyPr>
          <a:lst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a:lstStyle>
          <a:p>
            <a:r>
              <a:rPr lang="en-US" sz="3600" dirty="0" smtClean="0">
                <a:solidFill>
                  <a:schemeClr val="accent5">
                    <a:lumMod val="75000"/>
                  </a:schemeClr>
                </a:solidFill>
              </a:rPr>
              <a:t>HOW WE CAN CUT </a:t>
            </a:r>
            <a:r>
              <a:rPr lang="en-US" sz="3600" dirty="0">
                <a:solidFill>
                  <a:schemeClr val="accent5">
                    <a:lumMod val="75000"/>
                  </a:schemeClr>
                </a:solidFill>
              </a:rPr>
              <a:t>OUR</a:t>
            </a:r>
            <a:endParaRPr lang="en-IN" sz="3600" dirty="0">
              <a:solidFill>
                <a:schemeClr val="accent5">
                  <a:lumMod val="75000"/>
                </a:schemeClr>
              </a:solidFill>
            </a:endParaRPr>
          </a:p>
        </p:txBody>
      </p:sp>
      <p:sp>
        <p:nvSpPr>
          <p:cNvPr id="7" name="Rectangle 6"/>
          <p:cNvSpPr/>
          <p:nvPr/>
        </p:nvSpPr>
        <p:spPr>
          <a:xfrm>
            <a:off x="0" y="1276350"/>
            <a:ext cx="11925300" cy="8572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4037" y="1590675"/>
            <a:ext cx="2295525" cy="3810000"/>
          </a:xfrm>
          <a:prstGeom prst="rect">
            <a:avLst/>
          </a:prstGeom>
        </p:spPr>
      </p:pic>
      <p:sp>
        <p:nvSpPr>
          <p:cNvPr id="10" name="TextBox 9"/>
          <p:cNvSpPr txBox="1"/>
          <p:nvPr/>
        </p:nvSpPr>
        <p:spPr>
          <a:xfrm>
            <a:off x="336061" y="1466852"/>
            <a:ext cx="9444037" cy="5509200"/>
          </a:xfrm>
          <a:prstGeom prst="rect">
            <a:avLst/>
          </a:prstGeom>
          <a:noFill/>
        </p:spPr>
        <p:txBody>
          <a:bodyPr wrap="square" rtlCol="0">
            <a:spAutoFit/>
          </a:bodyPr>
          <a:lstStyle/>
          <a:p>
            <a:r>
              <a:rPr lang="en-US" sz="2000" dirty="0" smtClean="0"/>
              <a:t>-&gt; learn </a:t>
            </a:r>
            <a:r>
              <a:rPr lang="en-US" sz="2000" dirty="0"/>
              <a:t>the </a:t>
            </a:r>
            <a:r>
              <a:rPr lang="en-US" sz="2000" dirty="0">
                <a:latin typeface="Arial" panose="020B0604020202020204" pitchFamily="34" charset="0"/>
                <a:cs typeface="Arial" panose="020B0604020202020204" pitchFamily="34" charset="0"/>
              </a:rPr>
              <a:t>5</a:t>
            </a:r>
            <a:r>
              <a:rPr lang="en-US" sz="2000" dirty="0"/>
              <a:t> R’s: refuse, reduce, reuse, rot, </a:t>
            </a:r>
            <a:r>
              <a:rPr lang="en-US" sz="2000" dirty="0" smtClean="0"/>
              <a:t>recycle.</a:t>
            </a:r>
          </a:p>
          <a:p>
            <a:endParaRPr lang="en-US" sz="2000" dirty="0"/>
          </a:p>
          <a:p>
            <a:r>
              <a:rPr lang="en-US" sz="2000" dirty="0" smtClean="0"/>
              <a:t>-&gt;</a:t>
            </a:r>
            <a:r>
              <a:rPr lang="en-US" sz="2000" dirty="0"/>
              <a:t> Consider installing solar </a:t>
            </a:r>
            <a:r>
              <a:rPr lang="en-US" sz="2000" dirty="0" smtClean="0"/>
              <a:t>panels</a:t>
            </a:r>
            <a:r>
              <a:rPr lang="en-US" sz="2000" dirty="0"/>
              <a:t> on your home</a:t>
            </a:r>
            <a:r>
              <a:rPr lang="en-US" sz="2000" dirty="0" smtClean="0"/>
              <a:t>.</a:t>
            </a:r>
          </a:p>
          <a:p>
            <a:endParaRPr lang="en-US" sz="2000" dirty="0"/>
          </a:p>
          <a:p>
            <a:r>
              <a:rPr lang="en-US" sz="2000" dirty="0" smtClean="0"/>
              <a:t>-&gt;</a:t>
            </a:r>
            <a:r>
              <a:rPr lang="en-IN" sz="2000" dirty="0"/>
              <a:t> Fly </a:t>
            </a:r>
            <a:r>
              <a:rPr lang="en-IN" sz="2000" dirty="0" smtClean="0"/>
              <a:t>less.</a:t>
            </a:r>
          </a:p>
          <a:p>
            <a:endParaRPr lang="en-US" sz="2000" dirty="0"/>
          </a:p>
          <a:p>
            <a:r>
              <a:rPr lang="en-US" sz="2000" dirty="0" smtClean="0"/>
              <a:t>-&gt;</a:t>
            </a:r>
            <a:r>
              <a:rPr lang="en-US" sz="2000" dirty="0"/>
              <a:t> </a:t>
            </a:r>
            <a:r>
              <a:rPr lang="en-US" sz="2000" dirty="0" smtClean="0"/>
              <a:t>WE </a:t>
            </a:r>
            <a:r>
              <a:rPr lang="en-US" sz="2000" dirty="0"/>
              <a:t>can reduce CO2 emissions </a:t>
            </a:r>
            <a:r>
              <a:rPr lang="en-US" sz="2000" dirty="0" smtClean="0"/>
              <a:t>by the vehicles we use: </a:t>
            </a:r>
            <a:endParaRPr lang="en-US" sz="2000" dirty="0"/>
          </a:p>
          <a:p>
            <a:r>
              <a:rPr lang="en-US" sz="2000" dirty="0" smtClean="0"/>
              <a:t> </a:t>
            </a:r>
            <a:endParaRPr lang="en-IN" sz="2000" dirty="0"/>
          </a:p>
          <a:p>
            <a:pPr marL="285750" indent="-285750">
              <a:buFont typeface="Wingdings" panose="05000000000000000000" pitchFamily="2" charset="2"/>
              <a:buChar char="v"/>
            </a:pPr>
            <a:r>
              <a:rPr lang="en-US" sz="2000" dirty="0" smtClean="0"/>
              <a:t> </a:t>
            </a:r>
            <a:r>
              <a:rPr lang="en-US" sz="2000" dirty="0">
                <a:latin typeface="Arial" panose="020B0604020202020204" pitchFamily="34" charset="0"/>
                <a:cs typeface="Arial" panose="020B0604020202020204" pitchFamily="34" charset="0"/>
              </a:rPr>
              <a:t>purchasing the most fuel-efficient vehicle that meets your </a:t>
            </a:r>
            <a:r>
              <a:rPr lang="en-US" sz="2000" dirty="0" smtClean="0">
                <a:latin typeface="Arial" panose="020B0604020202020204" pitchFamily="34" charset="0"/>
                <a:cs typeface="Arial" panose="020B0604020202020204" pitchFamily="34" charset="0"/>
              </a:rPr>
              <a:t>needs</a:t>
            </a:r>
          </a:p>
          <a:p>
            <a:pPr marL="285750" indent="-285750">
              <a:buFont typeface="Wingdings" panose="05000000000000000000" pitchFamily="2" charset="2"/>
              <a:buChar char="v"/>
            </a:pPr>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take </a:t>
            </a:r>
            <a:r>
              <a:rPr lang="en-US" sz="2000" dirty="0">
                <a:latin typeface="Arial" panose="020B0604020202020204" pitchFamily="34" charset="0"/>
                <a:cs typeface="Arial" panose="020B0604020202020204" pitchFamily="34" charset="0"/>
              </a:rPr>
              <a:t>Public </a:t>
            </a:r>
            <a:r>
              <a:rPr lang="en-US" sz="2000" dirty="0" smtClean="0">
                <a:latin typeface="Arial" panose="020B0604020202020204" pitchFamily="34" charset="0"/>
                <a:cs typeface="Arial" panose="020B0604020202020204" pitchFamily="34" charset="0"/>
              </a:rPr>
              <a:t>Transport, </a:t>
            </a:r>
            <a:r>
              <a:rPr lang="en-US" sz="2000" dirty="0">
                <a:latin typeface="Arial" panose="020B0604020202020204" pitchFamily="34" charset="0"/>
                <a:cs typeface="Arial" panose="020B0604020202020204" pitchFamily="34" charset="0"/>
              </a:rPr>
              <a:t>Carpool, or </a:t>
            </a:r>
            <a:r>
              <a:rPr lang="en-US" sz="2000" dirty="0" smtClean="0">
                <a:latin typeface="Arial" panose="020B0604020202020204" pitchFamily="34" charset="0"/>
                <a:cs typeface="Arial" panose="020B0604020202020204" pitchFamily="34" charset="0"/>
              </a:rPr>
              <a:t>Bike.</a:t>
            </a:r>
          </a:p>
          <a:p>
            <a:pPr marL="285750" indent="-285750">
              <a:buFont typeface="Wingdings" panose="05000000000000000000" pitchFamily="2" charset="2"/>
              <a:buChar char="v"/>
            </a:pPr>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sz="2000" dirty="0">
                <a:latin typeface="Arial" panose="020B0604020202020204" pitchFamily="34" charset="0"/>
                <a:cs typeface="Arial" panose="020B0604020202020204" pitchFamily="34" charset="0"/>
              </a:rPr>
              <a:t>using fuel-efficient driving techniques </a:t>
            </a:r>
          </a:p>
          <a:p>
            <a:pPr marL="285750" indent="-285750">
              <a:buFont typeface="Wingdings" panose="05000000000000000000" pitchFamily="2" charset="2"/>
              <a:buChar char="v"/>
            </a:pPr>
            <a:endParaRPr lang="en-US" sz="2000"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225673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550"/>
            <a:ext cx="7648575" cy="1011978"/>
          </a:xfrm>
        </p:spPr>
        <p:txBody>
          <a:bodyPr>
            <a:normAutofit/>
          </a:bodyPr>
          <a:lstStyle/>
          <a:p>
            <a:r>
              <a:rPr lang="en-IN" sz="6000" dirty="0" smtClean="0"/>
              <a:t>SURVEY DONE BY US </a:t>
            </a:r>
            <a:endParaRPr lang="en-IN" sz="6000" dirty="0"/>
          </a:p>
        </p:txBody>
      </p:sp>
      <p:sp>
        <p:nvSpPr>
          <p:cNvPr id="3" name="Slide Number Placeholder 2"/>
          <p:cNvSpPr>
            <a:spLocks noGrp="1"/>
          </p:cNvSpPr>
          <p:nvPr>
            <p:ph type="sldNum" sz="quarter" idx="12"/>
          </p:nvPr>
        </p:nvSpPr>
        <p:spPr/>
        <p:txBody>
          <a:bodyPr/>
          <a:lstStyle/>
          <a:p>
            <a:fld id="{9CD8D479-8942-46E8-A226-A4E01F7A105C}" type="slidenum">
              <a:rPr lang="en-IN" smtClean="0"/>
              <a:t>19</a:t>
            </a:fld>
            <a:endParaRPr lang="en-IN" dirty="0"/>
          </a:p>
        </p:txBody>
      </p:sp>
      <p:sp>
        <p:nvSpPr>
          <p:cNvPr id="6" name="Rectangle 5"/>
          <p:cNvSpPr/>
          <p:nvPr/>
        </p:nvSpPr>
        <p:spPr>
          <a:xfrm>
            <a:off x="0" y="1221528"/>
            <a:ext cx="12030075" cy="73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0" y="1438275"/>
            <a:ext cx="8953500" cy="369332"/>
          </a:xfrm>
          <a:prstGeom prst="rect">
            <a:avLst/>
          </a:prstGeom>
          <a:noFill/>
        </p:spPr>
        <p:txBody>
          <a:bodyPr wrap="square" rtlCol="0">
            <a:spAutoFit/>
          </a:bodyPr>
          <a:lstStyle/>
          <a:p>
            <a:r>
              <a:rPr lang="en-IN" dirty="0" smtClean="0"/>
              <a:t>SOME OF THE ANSWERS WE GET THROUGH OUR FORM</a:t>
            </a:r>
            <a:endParaRPr lang="en-IN" dirty="0"/>
          </a:p>
        </p:txBody>
      </p:sp>
      <p:pic>
        <p:nvPicPr>
          <p:cNvPr id="9" name="Picture 8"/>
          <p:cNvPicPr>
            <a:picLocks noChangeAspect="1"/>
          </p:cNvPicPr>
          <p:nvPr/>
        </p:nvPicPr>
        <p:blipFill>
          <a:blip r:embed="rId2"/>
          <a:stretch>
            <a:fillRect/>
          </a:stretch>
        </p:blipFill>
        <p:spPr>
          <a:xfrm>
            <a:off x="6605903" y="2057638"/>
            <a:ext cx="5057143" cy="3809524"/>
          </a:xfrm>
          <a:prstGeom prst="rect">
            <a:avLst/>
          </a:prstGeom>
        </p:spPr>
      </p:pic>
      <p:pic>
        <p:nvPicPr>
          <p:cNvPr id="11" name="Picture 10"/>
          <p:cNvPicPr>
            <a:picLocks noChangeAspect="1"/>
          </p:cNvPicPr>
          <p:nvPr/>
        </p:nvPicPr>
        <p:blipFill>
          <a:blip r:embed="rId3"/>
          <a:stretch>
            <a:fillRect/>
          </a:stretch>
        </p:blipFill>
        <p:spPr>
          <a:xfrm>
            <a:off x="1642865" y="1807607"/>
            <a:ext cx="4362844" cy="4709790"/>
          </a:xfrm>
          <a:prstGeom prst="rect">
            <a:avLst/>
          </a:prstGeom>
        </p:spPr>
      </p:pic>
    </p:spTree>
    <p:extLst>
      <p:ext uri="{BB962C8B-B14F-4D97-AF65-F5344CB8AC3E}">
        <p14:creationId xmlns:p14="http://schemas.microsoft.com/office/powerpoint/2010/main" val="203973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8800" dirty="0" smtClean="0">
                <a:solidFill>
                  <a:srgbClr val="FFC000"/>
                </a:solidFill>
              </a:rPr>
              <a:t>THE</a:t>
            </a:r>
            <a:r>
              <a:rPr lang="en-US" sz="8800" dirty="0" smtClean="0">
                <a:solidFill>
                  <a:srgbClr val="FF0000"/>
                </a:solidFill>
              </a:rPr>
              <a:t> </a:t>
            </a:r>
            <a:r>
              <a:rPr lang="en-US" sz="8800" dirty="0" smtClean="0">
                <a:solidFill>
                  <a:schemeClr val="tx1">
                    <a:lumMod val="50000"/>
                  </a:schemeClr>
                </a:solidFill>
              </a:rPr>
              <a:t>CARBON</a:t>
            </a:r>
            <a:endParaRPr lang="en-US" sz="8800" dirty="0">
              <a:solidFill>
                <a:schemeClr val="tx1">
                  <a:lumMod val="50000"/>
                </a:schemeClr>
              </a:solidFill>
            </a:endParaRPr>
          </a:p>
        </p:txBody>
      </p:sp>
      <p:sp>
        <p:nvSpPr>
          <p:cNvPr id="3" name="Content Placeholder 2"/>
          <p:cNvSpPr>
            <a:spLocks noGrp="1"/>
          </p:cNvSpPr>
          <p:nvPr>
            <p:ph idx="1"/>
          </p:nvPr>
        </p:nvSpPr>
        <p:spPr>
          <a:xfrm>
            <a:off x="205201" y="1614553"/>
            <a:ext cx="11819564" cy="4620682"/>
          </a:xfrm>
        </p:spPr>
        <p:txBody>
          <a:bodyPr>
            <a:normAutofit/>
          </a:bodyPr>
          <a:lstStyle/>
          <a:p>
            <a:pPr marL="0" indent="0">
              <a:buNone/>
            </a:pPr>
            <a:r>
              <a:rPr lang="en-US" sz="4400" dirty="0" smtClean="0">
                <a:solidFill>
                  <a:srgbClr val="00B050"/>
                </a:solidFill>
              </a:rPr>
              <a:t>                                   Green</a:t>
            </a:r>
            <a:r>
              <a:rPr lang="en-US" sz="4400" dirty="0" smtClean="0"/>
              <a:t> carbon</a:t>
            </a:r>
          </a:p>
          <a:p>
            <a:r>
              <a:rPr lang="en-US" sz="3200" dirty="0" smtClean="0"/>
              <a:t>Green carbon is all About Co2 present in our Atmosphere.</a:t>
            </a:r>
          </a:p>
          <a:p>
            <a:r>
              <a:rPr lang="en-US" sz="3200" dirty="0" smtClean="0"/>
              <a:t>The amount of Co2 Without which Our planet is a frozen hunk of  rock like Mars.</a:t>
            </a:r>
          </a:p>
          <a:p>
            <a:r>
              <a:rPr lang="en-US" sz="3200" dirty="0" smtClean="0"/>
              <a:t>It is the beating heart of our planet.</a:t>
            </a:r>
          </a:p>
          <a:p>
            <a:r>
              <a:rPr lang="en-US" sz="3200" dirty="0" smtClean="0"/>
              <a:t>It’s the carbon of the living things , carbon of the climate.</a:t>
            </a:r>
          </a:p>
          <a:p>
            <a:r>
              <a:rPr lang="en-US" sz="3200" dirty="0" smtClean="0"/>
              <a:t>Therefore this carbon does not effects the climate to change.</a:t>
            </a:r>
          </a:p>
          <a:p>
            <a:endParaRPr lang="en-US" sz="3200" dirty="0" smtClean="0"/>
          </a:p>
          <a:p>
            <a:endParaRPr lang="en-US" sz="3200" dirty="0" smtClean="0"/>
          </a:p>
          <a:p>
            <a:endParaRPr lang="en-US" sz="3200" dirty="0" smtClean="0"/>
          </a:p>
          <a:p>
            <a:endParaRPr lang="en-US" sz="3200" dirty="0"/>
          </a:p>
          <a:p>
            <a:pPr marL="0" indent="0">
              <a:buNone/>
            </a:pPr>
            <a:endParaRPr lang="en-US" sz="4400" dirty="0"/>
          </a:p>
        </p:txBody>
      </p:sp>
      <p:sp>
        <p:nvSpPr>
          <p:cNvPr id="4" name="Slide Number Placeholder 3"/>
          <p:cNvSpPr>
            <a:spLocks noGrp="1"/>
          </p:cNvSpPr>
          <p:nvPr>
            <p:ph type="sldNum" sz="quarter" idx="12"/>
          </p:nvPr>
        </p:nvSpPr>
        <p:spPr/>
        <p:txBody>
          <a:bodyPr/>
          <a:lstStyle/>
          <a:p>
            <a:fld id="{9CD8D479-8942-46E8-A226-A4E01F7A105C}" type="slidenum">
              <a:rPr lang="en-US" smtClean="0"/>
              <a:t>2</a:t>
            </a:fld>
            <a:endParaRPr lang="en-US" dirty="0"/>
          </a:p>
        </p:txBody>
      </p:sp>
      <p:sp>
        <p:nvSpPr>
          <p:cNvPr id="6" name="Footer Placeholder 5"/>
          <p:cNvSpPr>
            <a:spLocks noGrp="1"/>
          </p:cNvSpPr>
          <p:nvPr>
            <p:ph type="ftr" sz="quarter" idx="11"/>
          </p:nvPr>
        </p:nvSpPr>
        <p:spPr/>
        <p:txBody>
          <a:bodyPr/>
          <a:lstStyle/>
          <a:p>
            <a:r>
              <a:rPr lang="en-US" dirty="0" smtClean="0"/>
              <a:t>Source –</a:t>
            </a:r>
            <a:r>
              <a:rPr lang="en-US" dirty="0"/>
              <a:t>Ted-Talks—Jackson Carpenter </a:t>
            </a:r>
            <a:r>
              <a:rPr lang="en-US" dirty="0" smtClean="0"/>
              <a:t>(</a:t>
            </a:r>
            <a:r>
              <a:rPr lang="en-IN" dirty="0">
                <a:hlinkClick r:id="rId2"/>
              </a:rPr>
              <a:t>https://</a:t>
            </a:r>
            <a:r>
              <a:rPr lang="en-IN" dirty="0" smtClean="0">
                <a:hlinkClick r:id="rId2"/>
              </a:rPr>
              <a:t>www.youtube.com/watch?v=63hAHbkzJG4</a:t>
            </a:r>
            <a:r>
              <a:rPr lang="en-IN" dirty="0" smtClean="0"/>
              <a: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3377" y="1234171"/>
            <a:ext cx="1592425" cy="1239293"/>
          </a:xfrm>
          <a:prstGeom prst="rect">
            <a:avLst/>
          </a:prstGeom>
        </p:spPr>
      </p:pic>
    </p:spTree>
    <p:extLst>
      <p:ext uri="{BB962C8B-B14F-4D97-AF65-F5344CB8AC3E}">
        <p14:creationId xmlns:p14="http://schemas.microsoft.com/office/powerpoint/2010/main" val="162761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38" y="511726"/>
            <a:ext cx="2886075" cy="682204"/>
          </a:xfrm>
        </p:spPr>
        <p:txBody>
          <a:bodyPr/>
          <a:lstStyle/>
          <a:p>
            <a:r>
              <a:rPr lang="en-US" dirty="0" smtClean="0">
                <a:solidFill>
                  <a:schemeClr val="tx2"/>
                </a:solidFill>
              </a:rPr>
              <a:t>SOME OF THE </a:t>
            </a:r>
            <a:endParaRPr lang="en-IN" dirty="0">
              <a:solidFill>
                <a:schemeClr val="tx2"/>
              </a:solidFill>
            </a:endParaRPr>
          </a:p>
        </p:txBody>
      </p:sp>
      <p:sp>
        <p:nvSpPr>
          <p:cNvPr id="3" name="Slide Number Placeholder 2"/>
          <p:cNvSpPr>
            <a:spLocks noGrp="1"/>
          </p:cNvSpPr>
          <p:nvPr>
            <p:ph type="sldNum" sz="quarter" idx="12"/>
          </p:nvPr>
        </p:nvSpPr>
        <p:spPr/>
        <p:txBody>
          <a:bodyPr/>
          <a:lstStyle/>
          <a:p>
            <a:fld id="{9CD8D479-8942-46E8-A226-A4E01F7A105C}" type="slidenum">
              <a:rPr lang="en-IN" smtClean="0"/>
              <a:t>20</a:t>
            </a:fld>
            <a:endParaRPr lang="en-IN" dirty="0"/>
          </a:p>
        </p:txBody>
      </p:sp>
      <p:sp>
        <p:nvSpPr>
          <p:cNvPr id="6" name="Title 1"/>
          <p:cNvSpPr txBox="1">
            <a:spLocks/>
          </p:cNvSpPr>
          <p:nvPr/>
        </p:nvSpPr>
        <p:spPr>
          <a:xfrm>
            <a:off x="2746408" y="171897"/>
            <a:ext cx="4867730" cy="108817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a:lstStyle>
          <a:p>
            <a:r>
              <a:rPr lang="en-US" sz="5400" dirty="0" smtClean="0">
                <a:solidFill>
                  <a:schemeClr val="accent5">
                    <a:lumMod val="75000"/>
                  </a:schemeClr>
                </a:solidFill>
              </a:rPr>
              <a:t>FUEL</a:t>
            </a:r>
            <a:r>
              <a:rPr lang="en-US" sz="5400" dirty="0" smtClean="0"/>
              <a:t> </a:t>
            </a:r>
            <a:r>
              <a:rPr lang="en-US" sz="5400" dirty="0" smtClean="0">
                <a:solidFill>
                  <a:srgbClr val="00B050"/>
                </a:solidFill>
              </a:rPr>
              <a:t>EFFICENT</a:t>
            </a:r>
            <a:endParaRPr lang="en-IN" dirty="0">
              <a:solidFill>
                <a:schemeClr val="tx2"/>
              </a:solidFill>
            </a:endParaRPr>
          </a:p>
        </p:txBody>
      </p:sp>
      <p:sp>
        <p:nvSpPr>
          <p:cNvPr id="7" name="Title 1"/>
          <p:cNvSpPr txBox="1">
            <a:spLocks/>
          </p:cNvSpPr>
          <p:nvPr/>
        </p:nvSpPr>
        <p:spPr>
          <a:xfrm>
            <a:off x="7356508" y="511726"/>
            <a:ext cx="4867730" cy="682201"/>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a:lstStyle>
          <a:p>
            <a:r>
              <a:rPr lang="en-US" sz="5400" dirty="0" smtClean="0">
                <a:solidFill>
                  <a:schemeClr val="tx2"/>
                </a:solidFill>
              </a:rPr>
              <a:t>DRIVING TECHNIQUES</a:t>
            </a:r>
            <a:endParaRPr lang="en-IN" dirty="0">
              <a:solidFill>
                <a:schemeClr val="tx2"/>
              </a:solidFill>
            </a:endParaRPr>
          </a:p>
        </p:txBody>
      </p:sp>
      <p:sp>
        <p:nvSpPr>
          <p:cNvPr id="4" name="TextBox 3"/>
          <p:cNvSpPr txBox="1"/>
          <p:nvPr/>
        </p:nvSpPr>
        <p:spPr>
          <a:xfrm>
            <a:off x="32238" y="1268895"/>
            <a:ext cx="11658377" cy="5144935"/>
          </a:xfrm>
          <a:prstGeom prst="rect">
            <a:avLst/>
          </a:prstGeom>
          <a:noFill/>
        </p:spPr>
        <p:txBody>
          <a:bodyPr wrap="square" rtlCol="0">
            <a:spAutoFit/>
          </a:bodyPr>
          <a:lstStyle/>
          <a:p>
            <a:r>
              <a:rPr lang="en-IN" sz="3600" dirty="0" smtClean="0"/>
              <a:t>-&gt; Drive smoothly – avoid unnecessary acceleration and  braking.</a:t>
            </a:r>
          </a:p>
          <a:p>
            <a:endParaRPr lang="en-IN" sz="3600" dirty="0"/>
          </a:p>
          <a:p>
            <a:r>
              <a:rPr lang="en-IN" sz="3600" dirty="0" smtClean="0"/>
              <a:t>-&gt; Drive at an appropriate speed- A steady speed of </a:t>
            </a:r>
            <a:r>
              <a:rPr lang="en-IN" sz="3600" dirty="0" smtClean="0">
                <a:latin typeface="Arial" panose="020B0604020202020204" pitchFamily="34" charset="0"/>
                <a:cs typeface="Arial" panose="020B0604020202020204" pitchFamily="34" charset="0"/>
              </a:rPr>
              <a:t>50 </a:t>
            </a:r>
            <a:r>
              <a:rPr lang="en-IN" sz="3600" dirty="0" smtClean="0"/>
              <a:t>mph can improve fuel economy by </a:t>
            </a:r>
            <a:r>
              <a:rPr lang="en-IN" sz="3600" dirty="0" smtClean="0">
                <a:latin typeface="Arial Unicode MS" panose="020B0604020202020204" pitchFamily="34" charset="-128"/>
                <a:ea typeface="Arial Unicode MS" panose="020B0604020202020204" pitchFamily="34" charset="-128"/>
                <a:cs typeface="Arial Unicode MS" panose="020B0604020202020204" pitchFamily="34" charset="-128"/>
              </a:rPr>
              <a:t>25 %</a:t>
            </a:r>
            <a:r>
              <a:rPr lang="en-IN" sz="3600" dirty="0" smtClean="0"/>
              <a:t> compared to </a:t>
            </a:r>
            <a:r>
              <a:rPr lang="en-IN" sz="3600" dirty="0" smtClean="0">
                <a:latin typeface="Arial" panose="020B0604020202020204" pitchFamily="34" charset="0"/>
                <a:cs typeface="Arial" panose="020B0604020202020204" pitchFamily="34" charset="0"/>
              </a:rPr>
              <a:t>70</a:t>
            </a:r>
            <a:r>
              <a:rPr lang="en-IN" sz="3600" dirty="0" smtClean="0"/>
              <a:t> mph.</a:t>
            </a:r>
          </a:p>
          <a:p>
            <a:endParaRPr lang="en-IN" sz="3600" dirty="0"/>
          </a:p>
          <a:p>
            <a:r>
              <a:rPr lang="en-IN" sz="3600" dirty="0" smtClean="0"/>
              <a:t>-&gt; Less starting and stopping means less CO2 emission.</a:t>
            </a:r>
          </a:p>
          <a:p>
            <a:endParaRPr lang="en-IN" sz="3600" dirty="0"/>
          </a:p>
          <a:p>
            <a:r>
              <a:rPr lang="en-IN" sz="3600" dirty="0" smtClean="0"/>
              <a:t>-&gt; Idling is wasting fuel  </a:t>
            </a:r>
          </a:p>
        </p:txBody>
      </p:sp>
      <p:sp>
        <p:nvSpPr>
          <p:cNvPr id="5" name="Rectangle 4"/>
          <p:cNvSpPr/>
          <p:nvPr/>
        </p:nvSpPr>
        <p:spPr>
          <a:xfrm>
            <a:off x="0" y="1204141"/>
            <a:ext cx="12192000" cy="4571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Image result for turn off engine 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211" y="5177289"/>
            <a:ext cx="2199698" cy="11712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743075" y="6629400"/>
            <a:ext cx="9134475" cy="307777"/>
          </a:xfrm>
          <a:prstGeom prst="rect">
            <a:avLst/>
          </a:prstGeom>
          <a:noFill/>
        </p:spPr>
        <p:txBody>
          <a:bodyPr wrap="square" rtlCol="0">
            <a:spAutoFit/>
          </a:bodyPr>
          <a:lstStyle/>
          <a:p>
            <a:r>
              <a:rPr lang="en-IN" sz="1400" dirty="0" smtClean="0"/>
              <a:t>Sources -- </a:t>
            </a:r>
            <a:r>
              <a:rPr lang="en-IN" sz="1400" dirty="0">
                <a:hlinkClick r:id="rId3"/>
              </a:rPr>
              <a:t>https://www.nrcan.gc.ca/energy/efficiency/transportation/21038</a:t>
            </a:r>
            <a:r>
              <a:rPr lang="en-IN" sz="1400" dirty="0" smtClean="0"/>
              <a:t> </a:t>
            </a:r>
            <a:endParaRPr lang="en-IN" sz="1400" dirty="0"/>
          </a:p>
        </p:txBody>
      </p:sp>
    </p:spTree>
    <p:extLst>
      <p:ext uri="{BB962C8B-B14F-4D97-AF65-F5344CB8AC3E}">
        <p14:creationId xmlns:p14="http://schemas.microsoft.com/office/powerpoint/2010/main" val="414882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p:stCondLst>
                                    <p:cond delay="0"/>
                                  </p:stCondLst>
                                  <p:iterate type="lt">
                                    <p:tmPct val="4000"/>
                                  </p:iterate>
                                  <p:childTnLst>
                                    <p:set>
                                      <p:cBhvr override="childStyle">
                                        <p:cTn id="6" dur="1000" fill="hold"/>
                                        <p:tgtEl>
                                          <p:spTgt spid="6"/>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 calcmode="lin" valueType="num">
                                      <p:cBhvr additive="base">
                                        <p:cTn id="11" dur="500" fill="hold"/>
                                        <p:tgtEl>
                                          <p:spTgt spid="1030"/>
                                        </p:tgtEl>
                                        <p:attrNameLst>
                                          <p:attrName>ppt_x</p:attrName>
                                        </p:attrNameLst>
                                      </p:cBhvr>
                                      <p:tavLst>
                                        <p:tav tm="0">
                                          <p:val>
                                            <p:strVal val="#ppt_x"/>
                                          </p:val>
                                        </p:tav>
                                        <p:tav tm="100000">
                                          <p:val>
                                            <p:strVal val="#ppt_x"/>
                                          </p:val>
                                        </p:tav>
                                      </p:tavLst>
                                    </p:anim>
                                    <p:anim calcmode="lin" valueType="num">
                                      <p:cBhvr additive="base">
                                        <p:cTn id="12"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655"/>
            <a:ext cx="12081164" cy="923636"/>
          </a:xfrm>
          <a:solidFill>
            <a:srgbClr val="00B050"/>
          </a:solidFill>
        </p:spPr>
        <p:txBody>
          <a:bodyPr>
            <a:normAutofit fontScale="90000"/>
          </a:bodyPr>
          <a:lstStyle/>
          <a:p>
            <a:r>
              <a:rPr lang="en-IN" dirty="0" smtClean="0"/>
              <a:t> </a:t>
            </a:r>
            <a:r>
              <a:rPr lang="en-IN" sz="6600" dirty="0" smtClean="0">
                <a:solidFill>
                  <a:schemeClr val="tx2"/>
                </a:solidFill>
                <a:latin typeface="Arial" panose="020B0604020202020204" pitchFamily="34" charset="0"/>
                <a:cs typeface="Arial" panose="020B0604020202020204" pitchFamily="34" charset="0"/>
              </a:rPr>
              <a:t>OTHER  FACE OF THE COIN</a:t>
            </a:r>
            <a:endParaRPr lang="en-IN" sz="6600" dirty="0">
              <a:solidFill>
                <a:schemeClr val="tx2"/>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9CD8D479-8942-46E8-A226-A4E01F7A105C}" type="slidenum">
              <a:rPr lang="en-IN" smtClean="0"/>
              <a:t>21</a:t>
            </a:fld>
            <a:endParaRPr lang="en-IN" dirty="0"/>
          </a:p>
        </p:txBody>
      </p:sp>
      <p:sp>
        <p:nvSpPr>
          <p:cNvPr id="6" name="TextBox 5"/>
          <p:cNvSpPr txBox="1"/>
          <p:nvPr/>
        </p:nvSpPr>
        <p:spPr>
          <a:xfrm>
            <a:off x="0" y="1081364"/>
            <a:ext cx="5929745" cy="369332"/>
          </a:xfrm>
          <a:prstGeom prst="rect">
            <a:avLst/>
          </a:prstGeom>
          <a:noFill/>
        </p:spPr>
        <p:txBody>
          <a:bodyPr wrap="square" rtlCol="0">
            <a:spAutoFit/>
          </a:bodyPr>
          <a:lstStyle/>
          <a:p>
            <a:r>
              <a:rPr lang="en-IN" dirty="0" smtClean="0">
                <a:solidFill>
                  <a:srgbClr val="00B050"/>
                </a:solidFill>
                <a:latin typeface="Arial" panose="020B0604020202020204" pitchFamily="34" charset="0"/>
                <a:cs typeface="Arial" panose="020B0604020202020204" pitchFamily="34" charset="0"/>
              </a:rPr>
              <a:t>POSITIVE EFFECTS OF </a:t>
            </a:r>
            <a:r>
              <a:rPr lang="en-IN" dirty="0" smtClean="0">
                <a:solidFill>
                  <a:srgbClr val="FF0000"/>
                </a:solidFill>
                <a:latin typeface="Arial" panose="020B0604020202020204" pitchFamily="34" charset="0"/>
                <a:cs typeface="Arial" panose="020B0604020202020204" pitchFamily="34" charset="0"/>
              </a:rPr>
              <a:t>EXCESSIVE</a:t>
            </a:r>
            <a:r>
              <a:rPr lang="en-IN" dirty="0" smtClean="0">
                <a:solidFill>
                  <a:srgbClr val="00B050"/>
                </a:solidFill>
                <a:latin typeface="Arial" panose="020B0604020202020204" pitchFamily="34" charset="0"/>
                <a:cs typeface="Arial" panose="020B0604020202020204" pitchFamily="34" charset="0"/>
              </a:rPr>
              <a:t> </a:t>
            </a:r>
            <a:r>
              <a:rPr lang="en-IN" dirty="0" smtClean="0">
                <a:solidFill>
                  <a:schemeClr val="tx2"/>
                </a:solidFill>
                <a:latin typeface="Arial" panose="020B0604020202020204" pitchFamily="34" charset="0"/>
                <a:cs typeface="Arial" panose="020B0604020202020204" pitchFamily="34" charset="0"/>
              </a:rPr>
              <a:t>CO2</a:t>
            </a:r>
            <a:r>
              <a:rPr lang="en-IN" dirty="0" smtClean="0">
                <a:solidFill>
                  <a:srgbClr val="00B050"/>
                </a:solidFill>
                <a:latin typeface="Arial" panose="020B0604020202020204" pitchFamily="34" charset="0"/>
                <a:cs typeface="Arial" panose="020B0604020202020204" pitchFamily="34" charset="0"/>
              </a:rPr>
              <a:t> EMISSION</a:t>
            </a:r>
            <a:endParaRPr lang="en-IN" dirty="0">
              <a:solidFill>
                <a:srgbClr val="00B05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5534" y="1362718"/>
            <a:ext cx="2283851" cy="3396851"/>
          </a:xfrm>
          <a:prstGeom prst="rect">
            <a:avLst/>
          </a:prstGeom>
        </p:spPr>
      </p:pic>
      <p:sp>
        <p:nvSpPr>
          <p:cNvPr id="5" name="TextBox 4"/>
          <p:cNvSpPr txBox="1"/>
          <p:nvPr/>
        </p:nvSpPr>
        <p:spPr>
          <a:xfrm>
            <a:off x="9686926" y="4845539"/>
            <a:ext cx="2314574" cy="369332"/>
          </a:xfrm>
          <a:prstGeom prst="rect">
            <a:avLst/>
          </a:prstGeom>
          <a:noFill/>
        </p:spPr>
        <p:txBody>
          <a:bodyPr wrap="square" rtlCol="0">
            <a:spAutoFit/>
          </a:bodyPr>
          <a:lstStyle/>
          <a:p>
            <a:r>
              <a:rPr lang="en-IN" b="1" dirty="0"/>
              <a:t>Patrick Albert Moore</a:t>
            </a:r>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41556"/>
            <a:ext cx="8532399" cy="3987844"/>
          </a:xfrm>
          <a:prstGeom prst="rect">
            <a:avLst/>
          </a:prstGeom>
        </p:spPr>
      </p:pic>
      <p:sp>
        <p:nvSpPr>
          <p:cNvPr id="8" name="TextBox 7"/>
          <p:cNvSpPr txBox="1"/>
          <p:nvPr/>
        </p:nvSpPr>
        <p:spPr>
          <a:xfrm>
            <a:off x="54708" y="1450696"/>
            <a:ext cx="9386277" cy="1200329"/>
          </a:xfrm>
          <a:prstGeom prst="rect">
            <a:avLst/>
          </a:prstGeom>
          <a:noFill/>
        </p:spPr>
        <p:txBody>
          <a:bodyPr wrap="square" rtlCol="0">
            <a:spAutoFit/>
          </a:bodyPr>
          <a:lstStyle/>
          <a:p>
            <a:r>
              <a:rPr lang="en-IN" dirty="0" smtClean="0"/>
              <a:t>-&gt; He said that no there is no scientific proof that increase in temperature is caused by CO2.</a:t>
            </a:r>
          </a:p>
          <a:p>
            <a:endParaRPr lang="en-IN" dirty="0" smtClean="0"/>
          </a:p>
          <a:p>
            <a:r>
              <a:rPr lang="en-IN" dirty="0" smtClean="0"/>
              <a:t>-&gt;In this graph it can be seen that in the EOCENE period justifies his words the blue line is of temp</a:t>
            </a:r>
          </a:p>
          <a:p>
            <a:r>
              <a:rPr lang="en-IN" dirty="0" smtClean="0"/>
              <a:t>    and purple is of CO2.</a:t>
            </a:r>
            <a:endParaRPr lang="en-IN" dirty="0"/>
          </a:p>
        </p:txBody>
      </p:sp>
      <p:sp>
        <p:nvSpPr>
          <p:cNvPr id="10" name="TextBox 9"/>
          <p:cNvSpPr txBox="1"/>
          <p:nvPr/>
        </p:nvSpPr>
        <p:spPr>
          <a:xfrm>
            <a:off x="1638300" y="6629400"/>
            <a:ext cx="8382000" cy="307777"/>
          </a:xfrm>
          <a:prstGeom prst="rect">
            <a:avLst/>
          </a:prstGeom>
          <a:noFill/>
        </p:spPr>
        <p:txBody>
          <a:bodyPr wrap="square" rtlCol="0">
            <a:spAutoFit/>
          </a:bodyPr>
          <a:lstStyle/>
          <a:p>
            <a:r>
              <a:rPr lang="en-IN" sz="1400" dirty="0" smtClean="0"/>
              <a:t>Sources – </a:t>
            </a:r>
            <a:r>
              <a:rPr lang="en-IN" sz="1400" dirty="0" err="1" smtClean="0"/>
              <a:t>Youtube</a:t>
            </a:r>
            <a:r>
              <a:rPr lang="en-IN" sz="1400" dirty="0" smtClean="0"/>
              <a:t> (</a:t>
            </a:r>
            <a:r>
              <a:rPr lang="en-IN" sz="1400" dirty="0">
                <a:hlinkClick r:id="rId4"/>
              </a:rPr>
              <a:t>https://</a:t>
            </a:r>
            <a:r>
              <a:rPr lang="en-IN" sz="1400" dirty="0" smtClean="0">
                <a:hlinkClick r:id="rId4"/>
              </a:rPr>
              <a:t>www.youtube.com/watch?v=2kIcFIofUHk</a:t>
            </a:r>
            <a:r>
              <a:rPr lang="en-IN" sz="1400" dirty="0" smtClean="0"/>
              <a:t>)</a:t>
            </a:r>
            <a:endParaRPr lang="en-IN" sz="1400" dirty="0"/>
          </a:p>
        </p:txBody>
      </p:sp>
    </p:spTree>
    <p:extLst>
      <p:ext uri="{BB962C8B-B14F-4D97-AF65-F5344CB8AC3E}">
        <p14:creationId xmlns:p14="http://schemas.microsoft.com/office/powerpoint/2010/main" val="398775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5"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7213600" cy="1234831"/>
          </a:xfrm>
        </p:spPr>
        <p:txBody>
          <a:bodyPr/>
          <a:lstStyle/>
          <a:p>
            <a:r>
              <a:rPr lang="en-IN" dirty="0" smtClean="0">
                <a:solidFill>
                  <a:srgbClr val="0070C0"/>
                </a:solidFill>
              </a:rPr>
              <a:t>WHAT NASA </a:t>
            </a:r>
            <a:r>
              <a:rPr lang="en-IN" dirty="0">
                <a:solidFill>
                  <a:srgbClr val="0070C0"/>
                </a:solidFill>
              </a:rPr>
              <a:t>DOCUMENATION </a:t>
            </a:r>
            <a:r>
              <a:rPr lang="en-IN" dirty="0" smtClean="0">
                <a:solidFill>
                  <a:srgbClr val="0070C0"/>
                </a:solidFill>
              </a:rPr>
              <a:t>SAYS</a:t>
            </a:r>
            <a:endParaRPr lang="en-IN" dirty="0">
              <a:solidFill>
                <a:srgbClr val="0070C0"/>
              </a:solidFill>
            </a:endParaRPr>
          </a:p>
        </p:txBody>
      </p:sp>
      <p:sp>
        <p:nvSpPr>
          <p:cNvPr id="3" name="Slide Number Placeholder 2"/>
          <p:cNvSpPr>
            <a:spLocks noGrp="1"/>
          </p:cNvSpPr>
          <p:nvPr>
            <p:ph type="sldNum" sz="quarter" idx="12"/>
          </p:nvPr>
        </p:nvSpPr>
        <p:spPr/>
        <p:txBody>
          <a:bodyPr/>
          <a:lstStyle/>
          <a:p>
            <a:fld id="{9CD8D479-8942-46E8-A226-A4E01F7A105C}" type="slidenum">
              <a:rPr lang="en-IN" smtClean="0"/>
              <a:t>22</a:t>
            </a:fld>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0165" y="304801"/>
            <a:ext cx="3881835" cy="3227753"/>
          </a:xfrm>
          <a:prstGeom prst="rect">
            <a:avLst/>
          </a:prstGeom>
        </p:spPr>
      </p:pic>
      <p:sp>
        <p:nvSpPr>
          <p:cNvPr id="7" name="TextBox 6"/>
          <p:cNvSpPr txBox="1"/>
          <p:nvPr/>
        </p:nvSpPr>
        <p:spPr>
          <a:xfrm>
            <a:off x="1" y="1883508"/>
            <a:ext cx="8401538" cy="1477328"/>
          </a:xfrm>
          <a:prstGeom prst="rect">
            <a:avLst/>
          </a:prstGeom>
          <a:solidFill>
            <a:srgbClr val="2B3F98"/>
          </a:solidFill>
        </p:spPr>
        <p:txBody>
          <a:bodyPr wrap="square" rtlCol="0">
            <a:spAutoFit/>
          </a:bodyPr>
          <a:lstStyle/>
          <a:p>
            <a:r>
              <a:rPr lang="en-US" dirty="0" smtClean="0">
                <a:solidFill>
                  <a:schemeClr val="bg1">
                    <a:lumMod val="95000"/>
                  </a:schemeClr>
                </a:solidFill>
              </a:rPr>
              <a:t>-&gt; With </a:t>
            </a:r>
            <a:r>
              <a:rPr lang="en-US" dirty="0">
                <a:solidFill>
                  <a:schemeClr val="bg1">
                    <a:lumMod val="95000"/>
                  </a:schemeClr>
                </a:solidFill>
              </a:rPr>
              <a:t>more atmospheric carbon dioxide available to convert to plant matter in </a:t>
            </a:r>
            <a:r>
              <a:rPr lang="en-US" dirty="0" smtClean="0">
                <a:solidFill>
                  <a:schemeClr val="bg1">
                    <a:lumMod val="95000"/>
                  </a:schemeClr>
                </a:solidFill>
              </a:rPr>
              <a:t> photosynthesis</a:t>
            </a:r>
            <a:r>
              <a:rPr lang="en-US" dirty="0">
                <a:solidFill>
                  <a:schemeClr val="bg1">
                    <a:lumMod val="95000"/>
                  </a:schemeClr>
                </a:solidFill>
              </a:rPr>
              <a:t>, plants were able to grow more. This increased growth is referred to as carbon fertilization. Models predict that plants might grow anywhere from </a:t>
            </a:r>
            <a:r>
              <a:rPr lang="en-US" dirty="0">
                <a:solidFill>
                  <a:schemeClr val="bg1">
                    <a:lumMod val="95000"/>
                  </a:schemeClr>
                </a:solidFill>
                <a:latin typeface="Arial" panose="020B0604020202020204" pitchFamily="34" charset="0"/>
                <a:cs typeface="Arial" panose="020B0604020202020204" pitchFamily="34" charset="0"/>
              </a:rPr>
              <a:t>12 to 76 </a:t>
            </a:r>
            <a:r>
              <a:rPr lang="en-US" dirty="0">
                <a:solidFill>
                  <a:schemeClr val="bg1">
                    <a:lumMod val="95000"/>
                  </a:schemeClr>
                </a:solidFill>
              </a:rPr>
              <a:t>percent more if atmospheric carbon dioxide is doubled, as long as nothing else, like water shortages, limits their </a:t>
            </a:r>
            <a:r>
              <a:rPr lang="en-US" dirty="0" smtClean="0">
                <a:solidFill>
                  <a:schemeClr val="bg1">
                    <a:lumMod val="95000"/>
                  </a:schemeClr>
                </a:solidFill>
              </a:rPr>
              <a:t>growth.</a:t>
            </a:r>
            <a:endParaRPr lang="en-IN" dirty="0">
              <a:solidFill>
                <a:schemeClr val="bg1">
                  <a:lumMod val="95000"/>
                </a:schemeClr>
              </a:solidFill>
            </a:endParaRPr>
          </a:p>
        </p:txBody>
      </p:sp>
      <p:sp>
        <p:nvSpPr>
          <p:cNvPr id="8" name="TextBox 7"/>
          <p:cNvSpPr txBox="1"/>
          <p:nvPr/>
        </p:nvSpPr>
        <p:spPr>
          <a:xfrm>
            <a:off x="1" y="3783292"/>
            <a:ext cx="8401538" cy="646331"/>
          </a:xfrm>
          <a:prstGeom prst="rect">
            <a:avLst/>
          </a:prstGeom>
          <a:solidFill>
            <a:srgbClr val="2B3F98"/>
          </a:solidFill>
        </p:spPr>
        <p:txBody>
          <a:bodyPr wrap="square" rtlCol="0">
            <a:spAutoFit/>
          </a:bodyPr>
          <a:lstStyle/>
          <a:p>
            <a:r>
              <a:rPr lang="en-US" dirty="0" smtClean="0">
                <a:solidFill>
                  <a:schemeClr val="bg1">
                    <a:lumMod val="95000"/>
                  </a:schemeClr>
                </a:solidFill>
              </a:rPr>
              <a:t>-&gt; In </a:t>
            </a:r>
            <a:r>
              <a:rPr lang="en-US" dirty="0">
                <a:solidFill>
                  <a:schemeClr val="bg1">
                    <a:lumMod val="95000"/>
                  </a:schemeClr>
                </a:solidFill>
              </a:rPr>
              <a:t>high and mid-latitudes, abandoned farmland is reverting to forest, and </a:t>
            </a:r>
            <a:r>
              <a:rPr lang="en-US" dirty="0" smtClean="0">
                <a:solidFill>
                  <a:schemeClr val="bg1">
                    <a:lumMod val="95000"/>
                  </a:schemeClr>
                </a:solidFill>
              </a:rPr>
              <a:t>these</a:t>
            </a:r>
          </a:p>
          <a:p>
            <a:r>
              <a:rPr lang="en-US" dirty="0">
                <a:solidFill>
                  <a:schemeClr val="bg1">
                    <a:lumMod val="95000"/>
                  </a:schemeClr>
                </a:solidFill>
              </a:rPr>
              <a:t> </a:t>
            </a:r>
            <a:r>
              <a:rPr lang="en-US" dirty="0" smtClean="0">
                <a:solidFill>
                  <a:schemeClr val="bg1">
                    <a:lumMod val="95000"/>
                  </a:schemeClr>
                </a:solidFill>
              </a:rPr>
              <a:t>    forests </a:t>
            </a:r>
            <a:r>
              <a:rPr lang="en-US" dirty="0">
                <a:solidFill>
                  <a:schemeClr val="bg1">
                    <a:lumMod val="95000"/>
                  </a:schemeClr>
                </a:solidFill>
              </a:rPr>
              <a:t>store much more carbon, both in wood and </a:t>
            </a:r>
            <a:r>
              <a:rPr lang="en-US" dirty="0" smtClean="0">
                <a:solidFill>
                  <a:schemeClr val="bg1">
                    <a:lumMod val="95000"/>
                  </a:schemeClr>
                </a:solidFill>
              </a:rPr>
              <a:t>soil</a:t>
            </a:r>
            <a:r>
              <a:rPr lang="en-US" dirty="0">
                <a:solidFill>
                  <a:schemeClr val="bg1">
                    <a:lumMod val="95000"/>
                  </a:schemeClr>
                </a:solidFill>
              </a:rPr>
              <a:t>.</a:t>
            </a:r>
            <a:endParaRPr lang="en-IN" dirty="0">
              <a:solidFill>
                <a:schemeClr val="bg1">
                  <a:lumMod val="95000"/>
                </a:schemeClr>
              </a:solidFill>
            </a:endParaRPr>
          </a:p>
        </p:txBody>
      </p:sp>
      <p:sp>
        <p:nvSpPr>
          <p:cNvPr id="10" name="TextBox 9"/>
          <p:cNvSpPr txBox="1"/>
          <p:nvPr/>
        </p:nvSpPr>
        <p:spPr>
          <a:xfrm>
            <a:off x="1609725" y="6629400"/>
            <a:ext cx="9105900" cy="523220"/>
          </a:xfrm>
          <a:prstGeom prst="rect">
            <a:avLst/>
          </a:prstGeom>
          <a:noFill/>
        </p:spPr>
        <p:txBody>
          <a:bodyPr wrap="square" rtlCol="0">
            <a:spAutoFit/>
          </a:bodyPr>
          <a:lstStyle/>
          <a:p>
            <a:r>
              <a:rPr lang="en-US" sz="1400" dirty="0"/>
              <a:t>Sources -- </a:t>
            </a:r>
            <a:r>
              <a:rPr lang="en-IN" sz="1400" dirty="0">
                <a:hlinkClick r:id="rId3"/>
              </a:rPr>
              <a:t>https://earthobservatory.nasa.gov/features/CarbonCycle/page5.php</a:t>
            </a:r>
            <a:endParaRPr lang="en-US" sz="1400" dirty="0"/>
          </a:p>
          <a:p>
            <a:r>
              <a:rPr lang="en-IN" sz="1400" dirty="0" smtClean="0"/>
              <a:t> </a:t>
            </a:r>
            <a:endParaRPr lang="en-IN" sz="1400" dirty="0"/>
          </a:p>
        </p:txBody>
      </p:sp>
    </p:spTree>
    <p:extLst>
      <p:ext uri="{BB962C8B-B14F-4D97-AF65-F5344CB8AC3E}">
        <p14:creationId xmlns:p14="http://schemas.microsoft.com/office/powerpoint/2010/main" val="232440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HANK YOU !"/>
          <p:cNvSpPr txBox="1"/>
          <p:nvPr/>
        </p:nvSpPr>
        <p:spPr>
          <a:xfrm>
            <a:off x="3031730" y="3984720"/>
            <a:ext cx="6128537" cy="1154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15000" b="0">
                <a:solidFill>
                  <a:srgbClr val="F6F9FF"/>
                </a:solidFill>
                <a:latin typeface="Nexa Bold"/>
                <a:ea typeface="Nexa Bold"/>
                <a:cs typeface="Nexa Bold"/>
                <a:sym typeface="Nexa Bold"/>
              </a:defRPr>
            </a:lvl1pPr>
          </a:lstStyle>
          <a:p>
            <a:r>
              <a:rPr sz="7500" dirty="0">
                <a:solidFill>
                  <a:schemeClr val="tx2"/>
                </a:solidFill>
              </a:rPr>
              <a:t>THANK YOU !</a:t>
            </a:r>
          </a:p>
        </p:txBody>
      </p:sp>
      <p:pic>
        <p:nvPicPr>
          <p:cNvPr id="338" name="Line" descr="Line"/>
          <p:cNvPicPr>
            <a:picLocks/>
          </p:cNvPicPr>
          <p:nvPr/>
        </p:nvPicPr>
        <p:blipFill>
          <a:blip r:embed="rId2">
            <a:extLst/>
          </a:blip>
          <a:stretch>
            <a:fillRect/>
          </a:stretch>
        </p:blipFill>
        <p:spPr>
          <a:xfrm>
            <a:off x="3820288" y="4965700"/>
            <a:ext cx="4793665" cy="50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347" y="607539"/>
            <a:ext cx="2985304" cy="2985304"/>
          </a:xfrm>
          <a:prstGeom prst="rect">
            <a:avLst/>
          </a:prstGeom>
        </p:spPr>
      </p:pic>
    </p:spTree>
    <p:extLst>
      <p:ext uri="{BB962C8B-B14F-4D97-AF65-F5344CB8AC3E}">
        <p14:creationId xmlns:p14="http://schemas.microsoft.com/office/powerpoint/2010/main" val="782713270"/>
      </p:ext>
    </p:extLst>
  </p:cSld>
  <p:clrMapOvr>
    <a:masterClrMapping/>
  </p:clrMapOvr>
  <mc:AlternateContent xmlns:mc="http://schemas.openxmlformats.org/markup-compatibility/2006" xmlns:p14="http://schemas.microsoft.com/office/powerpoint/2010/main">
    <mc:Choice Requires="p14">
      <p:transition spd="slow" p14:dur="1750">
        <p:push/>
      </p:transition>
    </mc:Choice>
    <mc:Fallback xmlns="">
      <p:transition spd="slow">
        <p:push/>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randombar(horizontal)">
                                      <p:cBhvr>
                                        <p:cTn id="7" dur="1000"/>
                                        <p:tgtEl>
                                          <p:spTgt spid="335"/>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338"/>
                                        </p:tgtEl>
                                        <p:attrNameLst>
                                          <p:attrName>style.visibility</p:attrName>
                                        </p:attrNameLst>
                                      </p:cBhvr>
                                      <p:to>
                                        <p:strVal val="visible"/>
                                      </p:to>
                                    </p:set>
                                    <p:animEffect transition="in" filter="dissolve">
                                      <p:cBhvr>
                                        <p:cTn id="11" dur="2000"/>
                                        <p:tgtEl>
                                          <p:spTgt spid="338"/>
                                        </p:tgtEl>
                                      </p:cBhvr>
                                    </p:animEffect>
                                  </p:childTnLst>
                                </p:cTn>
                              </p:par>
                              <p:par>
                                <p:cTn id="12" presetID="14"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p:bldP spid="338"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28" y="64736"/>
            <a:ext cx="12057133" cy="1394917"/>
          </a:xfrm>
        </p:spPr>
        <p:txBody>
          <a:bodyPr>
            <a:noAutofit/>
          </a:bodyPr>
          <a:lstStyle/>
          <a:p>
            <a:r>
              <a:rPr lang="en-US" sz="8000" dirty="0" smtClean="0">
                <a:solidFill>
                  <a:schemeClr val="tx2"/>
                </a:solidFill>
              </a:rPr>
              <a:t>Fossil Carbon - </a:t>
            </a:r>
            <a:endParaRPr lang="en-IN" sz="8000" dirty="0">
              <a:solidFill>
                <a:schemeClr val="tx2"/>
              </a:solidFill>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flipV="1">
            <a:off x="6916616" y="86679"/>
            <a:ext cx="3157415" cy="16516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12"/>
          </p:nvPr>
        </p:nvSpPr>
        <p:spPr/>
        <p:txBody>
          <a:bodyPr/>
          <a:lstStyle/>
          <a:p>
            <a:fld id="{9CD8D479-8942-46E8-A226-A4E01F7A105C}" type="slidenum">
              <a:rPr lang="en-IN" smtClean="0"/>
              <a:t>3</a:t>
            </a:fld>
            <a:endParaRPr lang="en-IN" dirty="0"/>
          </a:p>
        </p:txBody>
      </p:sp>
      <p:sp>
        <p:nvSpPr>
          <p:cNvPr id="6" name="Footer Placeholder 5"/>
          <p:cNvSpPr>
            <a:spLocks noGrp="1"/>
          </p:cNvSpPr>
          <p:nvPr>
            <p:ph type="ftr" sz="quarter" idx="11"/>
          </p:nvPr>
        </p:nvSpPr>
        <p:spPr/>
        <p:txBody>
          <a:bodyPr/>
          <a:lstStyle/>
          <a:p>
            <a:r>
              <a:rPr lang="en-US" dirty="0"/>
              <a:t>Source –Ted-Talks—Jackson Carpenter (</a:t>
            </a:r>
            <a:r>
              <a:rPr lang="en-IN" dirty="0">
                <a:hlinkClick r:id="rId3"/>
              </a:rPr>
              <a:t>https://www.youtube.com/watch?v=63hAHbkzJG4</a:t>
            </a:r>
            <a:r>
              <a:rPr lang="en-IN" dirty="0"/>
              <a:t>)</a:t>
            </a:r>
            <a:endParaRPr lang="en-US" dirty="0"/>
          </a:p>
        </p:txBody>
      </p:sp>
      <p:sp>
        <p:nvSpPr>
          <p:cNvPr id="12" name="TextBox 11"/>
          <p:cNvSpPr txBox="1"/>
          <p:nvPr/>
        </p:nvSpPr>
        <p:spPr>
          <a:xfrm>
            <a:off x="10305" y="1843219"/>
            <a:ext cx="12192000" cy="830997"/>
          </a:xfrm>
          <a:prstGeom prst="rect">
            <a:avLst/>
          </a:prstGeom>
          <a:solidFill>
            <a:schemeClr val="bg2">
              <a:lumMod val="75000"/>
            </a:schemeClr>
          </a:solidFill>
        </p:spPr>
        <p:txBody>
          <a:bodyPr wrap="square" rtlCol="0">
            <a:spAutoFit/>
          </a:bodyPr>
          <a:lstStyle/>
          <a:p>
            <a:r>
              <a:rPr lang="en-US" sz="2400" dirty="0" smtClean="0"/>
              <a:t>-&gt; So How They Formed – Due To The Partial Decomposition of the Dead Organism in the prehistoric periods .</a:t>
            </a:r>
            <a:endParaRPr lang="en-IN" sz="2400" dirty="0"/>
          </a:p>
        </p:txBody>
      </p:sp>
      <p:sp>
        <p:nvSpPr>
          <p:cNvPr id="13" name="TextBox 12"/>
          <p:cNvSpPr txBox="1"/>
          <p:nvPr/>
        </p:nvSpPr>
        <p:spPr>
          <a:xfrm>
            <a:off x="-62039" y="5731728"/>
            <a:ext cx="12192000" cy="830997"/>
          </a:xfrm>
          <a:prstGeom prst="rect">
            <a:avLst/>
          </a:prstGeom>
          <a:solidFill>
            <a:schemeClr val="bg2">
              <a:lumMod val="75000"/>
            </a:schemeClr>
          </a:solidFill>
        </p:spPr>
        <p:txBody>
          <a:bodyPr wrap="square" rtlCol="0">
            <a:spAutoFit/>
          </a:bodyPr>
          <a:lstStyle/>
          <a:p>
            <a:r>
              <a:rPr lang="en-US" sz="2400" dirty="0" smtClean="0"/>
              <a:t>-&gt; The Fossil Carbon is the cause of change in climatic conditions , the green carbon not effects the climatic condition.</a:t>
            </a:r>
            <a:endParaRPr lang="en-IN" sz="2400" dirty="0"/>
          </a:p>
        </p:txBody>
      </p:sp>
      <p:sp>
        <p:nvSpPr>
          <p:cNvPr id="14" name="TextBox 13"/>
          <p:cNvSpPr txBox="1"/>
          <p:nvPr/>
        </p:nvSpPr>
        <p:spPr>
          <a:xfrm>
            <a:off x="0" y="3057783"/>
            <a:ext cx="12192000" cy="1200329"/>
          </a:xfrm>
          <a:prstGeom prst="rect">
            <a:avLst/>
          </a:prstGeom>
          <a:solidFill>
            <a:schemeClr val="bg2">
              <a:lumMod val="75000"/>
            </a:schemeClr>
          </a:solidFill>
        </p:spPr>
        <p:txBody>
          <a:bodyPr wrap="square" rtlCol="0">
            <a:spAutoFit/>
          </a:bodyPr>
          <a:lstStyle/>
          <a:p>
            <a:r>
              <a:rPr lang="en-US" sz="2400" dirty="0" smtClean="0"/>
              <a:t>-&gt; Fossil Carbon contains lots  of  carbon and energy in concentrated form and when we burn the fuel for the energy production we releases lots of carbon in the atmosphere that can’t be able to join the carbon cycle. </a:t>
            </a:r>
            <a:endParaRPr lang="en-IN" sz="2400" dirty="0"/>
          </a:p>
        </p:txBody>
      </p:sp>
      <p:sp>
        <p:nvSpPr>
          <p:cNvPr id="15" name="TextBox 14"/>
          <p:cNvSpPr txBox="1"/>
          <p:nvPr/>
        </p:nvSpPr>
        <p:spPr>
          <a:xfrm>
            <a:off x="0" y="4688698"/>
            <a:ext cx="12192000" cy="830997"/>
          </a:xfrm>
          <a:prstGeom prst="rect">
            <a:avLst/>
          </a:prstGeom>
          <a:solidFill>
            <a:schemeClr val="bg2">
              <a:lumMod val="75000"/>
            </a:schemeClr>
          </a:solidFill>
        </p:spPr>
        <p:txBody>
          <a:bodyPr wrap="square" rtlCol="0">
            <a:spAutoFit/>
          </a:bodyPr>
          <a:lstStyle/>
          <a:p>
            <a:r>
              <a:rPr lang="en-US" sz="2400" dirty="0" smtClean="0"/>
              <a:t>-&gt; Thus absorbing more amount of heat and energy coming from the sun which is reflected by the earth surface.</a:t>
            </a:r>
            <a:endParaRPr lang="en-IN" sz="2400" dirty="0"/>
          </a:p>
        </p:txBody>
      </p:sp>
    </p:spTree>
    <p:extLst>
      <p:ext uri="{BB962C8B-B14F-4D97-AF65-F5344CB8AC3E}">
        <p14:creationId xmlns:p14="http://schemas.microsoft.com/office/powerpoint/2010/main" val="927872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9959" y="234669"/>
            <a:ext cx="8599822" cy="1200708"/>
          </a:xfrm>
        </p:spPr>
        <p:txBody>
          <a:bodyPr>
            <a:normAutofit/>
          </a:bodyPr>
          <a:lstStyle/>
          <a:p>
            <a:r>
              <a:rPr lang="en-IN" sz="5400" dirty="0" smtClean="0"/>
              <a:t>SOURCES OF </a:t>
            </a:r>
            <a:r>
              <a:rPr lang="en-IN" sz="5400" dirty="0" smtClean="0">
                <a:solidFill>
                  <a:schemeClr val="tx2"/>
                </a:solidFill>
              </a:rPr>
              <a:t>CO2</a:t>
            </a:r>
            <a:r>
              <a:rPr lang="en-IN" sz="5400" dirty="0" smtClean="0"/>
              <a:t> EMISSION</a:t>
            </a:r>
            <a:endParaRPr lang="en-IN" sz="5400" dirty="0"/>
          </a:p>
        </p:txBody>
      </p:sp>
      <p:sp>
        <p:nvSpPr>
          <p:cNvPr id="4" name="Slide Number Placeholder 3"/>
          <p:cNvSpPr>
            <a:spLocks noGrp="1"/>
          </p:cNvSpPr>
          <p:nvPr>
            <p:ph type="sldNum" sz="quarter" idx="12"/>
          </p:nvPr>
        </p:nvSpPr>
        <p:spPr/>
        <p:txBody>
          <a:bodyPr/>
          <a:lstStyle/>
          <a:p>
            <a:fld id="{9CD8D479-8942-46E8-A226-A4E01F7A105C}" type="slidenum">
              <a:rPr lang="en-IN" smtClean="0"/>
              <a:t>4</a:t>
            </a:fld>
            <a:endParaRPr lang="en-IN" dirty="0"/>
          </a:p>
        </p:txBody>
      </p:sp>
      <p:sp>
        <p:nvSpPr>
          <p:cNvPr id="6" name="Footer Placeholder 5"/>
          <p:cNvSpPr>
            <a:spLocks noGrp="1"/>
          </p:cNvSpPr>
          <p:nvPr>
            <p:ph type="ftr" sz="quarter" idx="11"/>
          </p:nvPr>
        </p:nvSpPr>
        <p:spPr/>
        <p:txBody>
          <a:bodyPr/>
          <a:lstStyle/>
          <a:p>
            <a:r>
              <a:rPr lang="en-US" dirty="0" smtClean="0"/>
              <a:t>Sources - </a:t>
            </a:r>
            <a:r>
              <a:rPr lang="en-IN" dirty="0">
                <a:hlinkClick r:id="rId2"/>
              </a:rPr>
              <a:t>https://whatsyourimpact.org/greenhouse-gases/carbon-dioxide-emissions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14" y="1943393"/>
            <a:ext cx="2081208" cy="1199857"/>
          </a:xfrm>
          <a:prstGeom prst="rect">
            <a:avLst/>
          </a:prstGeom>
        </p:spPr>
      </p:pic>
      <p:sp>
        <p:nvSpPr>
          <p:cNvPr id="10" name="Content Placeholder 9"/>
          <p:cNvSpPr txBox="1">
            <a:spLocks noGrp="1"/>
          </p:cNvSpPr>
          <p:nvPr>
            <p:ph idx="1"/>
          </p:nvPr>
        </p:nvSpPr>
        <p:spPr>
          <a:xfrm>
            <a:off x="0" y="1546361"/>
            <a:ext cx="2170222" cy="397032"/>
          </a:xfrm>
          <a:prstGeom prst="rect">
            <a:avLst/>
          </a:prstGeom>
          <a:noFill/>
        </p:spPr>
        <p:txBody>
          <a:bodyPr wrap="square" rtlCol="0">
            <a:spAutoFit/>
          </a:bodyPr>
          <a:lstStyle/>
          <a:p>
            <a:pPr marL="0" indent="0">
              <a:buNone/>
            </a:pPr>
            <a:r>
              <a:rPr lang="en-IN" dirty="0" smtClean="0"/>
              <a:t>  Natural  sources                                                                                        </a:t>
            </a:r>
            <a:endParaRPr lang="en-IN" dirty="0"/>
          </a:p>
        </p:txBody>
      </p:sp>
      <p:sp>
        <p:nvSpPr>
          <p:cNvPr id="11" name="Rectangle 10"/>
          <p:cNvSpPr/>
          <p:nvPr/>
        </p:nvSpPr>
        <p:spPr>
          <a:xfrm>
            <a:off x="0" y="1375646"/>
            <a:ext cx="12192000" cy="5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237" y="2214675"/>
            <a:ext cx="9839360" cy="4276842"/>
          </a:xfrm>
          <a:prstGeom prst="rect">
            <a:avLst/>
          </a:prstGeom>
        </p:spPr>
      </p:pic>
    </p:spTree>
    <p:extLst>
      <p:ext uri="{BB962C8B-B14F-4D97-AF65-F5344CB8AC3E}">
        <p14:creationId xmlns:p14="http://schemas.microsoft.com/office/powerpoint/2010/main" val="385957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69338"/>
            <a:ext cx="7517501" cy="574534"/>
          </a:xfrm>
        </p:spPr>
        <p:txBody>
          <a:bodyPr>
            <a:normAutofit fontScale="90000"/>
          </a:bodyPr>
          <a:lstStyle/>
          <a:p>
            <a:r>
              <a:rPr lang="en-IN" dirty="0" smtClean="0"/>
              <a:t>  SOURCES  FROM  HUMAN  </a:t>
            </a:r>
            <a:r>
              <a:rPr lang="en-IN" dirty="0" smtClean="0">
                <a:solidFill>
                  <a:srgbClr val="FF0000"/>
                </a:solidFill>
              </a:rPr>
              <a:t>ACTIVITIES</a:t>
            </a:r>
            <a:endParaRPr lang="en-IN" dirty="0">
              <a:solidFill>
                <a:srgbClr val="FF0000"/>
              </a:solidFill>
            </a:endParaRPr>
          </a:p>
        </p:txBody>
      </p:sp>
      <p:sp>
        <p:nvSpPr>
          <p:cNvPr id="3" name="Slide Number Placeholder 2"/>
          <p:cNvSpPr>
            <a:spLocks noGrp="1"/>
          </p:cNvSpPr>
          <p:nvPr>
            <p:ph type="sldNum" sz="quarter" idx="12"/>
          </p:nvPr>
        </p:nvSpPr>
        <p:spPr/>
        <p:txBody>
          <a:bodyPr/>
          <a:lstStyle/>
          <a:p>
            <a:fld id="{9CD8D479-8942-46E8-A226-A4E01F7A105C}" type="slidenum">
              <a:rPr lang="en-IN" smtClean="0"/>
              <a:t>5</a:t>
            </a:fld>
            <a:endParaRPr lang="en-IN" dirty="0"/>
          </a:p>
        </p:txBody>
      </p:sp>
      <p:sp>
        <p:nvSpPr>
          <p:cNvPr id="5" name="Footer Placeholder 4"/>
          <p:cNvSpPr>
            <a:spLocks noGrp="1"/>
          </p:cNvSpPr>
          <p:nvPr>
            <p:ph type="ftr" sz="quarter" idx="11"/>
          </p:nvPr>
        </p:nvSpPr>
        <p:spPr/>
        <p:txBody>
          <a:bodyPr/>
          <a:lstStyle/>
          <a:p>
            <a:endParaRPr lang="en-US" dirty="0" smtClean="0"/>
          </a:p>
          <a:p>
            <a:r>
              <a:rPr lang="en-US" dirty="0" smtClean="0"/>
              <a:t>Sources </a:t>
            </a:r>
            <a:r>
              <a:rPr lang="en-US" dirty="0"/>
              <a:t>- </a:t>
            </a:r>
            <a:r>
              <a:rPr lang="en-IN" dirty="0">
                <a:hlinkClick r:id="rId2"/>
              </a:rPr>
              <a:t>https://whatsyourimpact.org/greenhouse-gases/carbon-dioxide-emissions</a:t>
            </a:r>
            <a:endParaRPr lang="en-US" dirty="0"/>
          </a:p>
          <a:p>
            <a:endParaRPr lang="en-US" dirty="0"/>
          </a:p>
        </p:txBody>
      </p:sp>
      <p:sp>
        <p:nvSpPr>
          <p:cNvPr id="6" name="Rectangle 5"/>
          <p:cNvSpPr/>
          <p:nvPr/>
        </p:nvSpPr>
        <p:spPr>
          <a:xfrm>
            <a:off x="0" y="1108609"/>
            <a:ext cx="12192000" cy="64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680" y="0"/>
            <a:ext cx="3367891" cy="133518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35186"/>
            <a:ext cx="7057941" cy="4432387"/>
          </a:xfrm>
          <a:prstGeom prst="rect">
            <a:avLst/>
          </a:prstGeom>
        </p:spPr>
      </p:pic>
      <p:sp>
        <p:nvSpPr>
          <p:cNvPr id="10" name="TextBox 9"/>
          <p:cNvSpPr txBox="1"/>
          <p:nvPr/>
        </p:nvSpPr>
        <p:spPr>
          <a:xfrm>
            <a:off x="7177635" y="1477890"/>
            <a:ext cx="5014365" cy="6247864"/>
          </a:xfrm>
          <a:prstGeom prst="rect">
            <a:avLst/>
          </a:prstGeom>
          <a:noFill/>
        </p:spPr>
        <p:txBody>
          <a:bodyPr wrap="square" rtlCol="0">
            <a:spAutoFit/>
          </a:bodyPr>
          <a:lstStyle/>
          <a:p>
            <a:r>
              <a:rPr lang="en-IN" sz="2000" dirty="0" smtClean="0"/>
              <a:t>                                 MORE  FACTORS</a:t>
            </a:r>
          </a:p>
          <a:p>
            <a:endParaRPr lang="en-IN" sz="2000" dirty="0"/>
          </a:p>
          <a:p>
            <a:pPr marL="285750" indent="-285750">
              <a:buFont typeface="Wingdings" panose="05000000000000000000" pitchFamily="2" charset="2"/>
              <a:buChar char="v"/>
            </a:pPr>
            <a:r>
              <a:rPr lang="en-IN" sz="2000" b="1" dirty="0"/>
              <a:t>Land use </a:t>
            </a:r>
            <a:r>
              <a:rPr lang="en-IN" sz="2000" b="1" dirty="0" smtClean="0"/>
              <a:t>changes-</a:t>
            </a:r>
            <a:r>
              <a:rPr lang="en-US" sz="2000" dirty="0"/>
              <a:t> accounting for </a:t>
            </a:r>
            <a:r>
              <a:rPr lang="en-US" sz="2000" dirty="0">
                <a:latin typeface="Arial" panose="020B0604020202020204" pitchFamily="34" charset="0"/>
                <a:cs typeface="Arial" panose="020B0604020202020204" pitchFamily="34" charset="0"/>
              </a:rPr>
              <a:t>9</a:t>
            </a:r>
            <a:r>
              <a:rPr lang="en-US" sz="2000" dirty="0"/>
              <a:t>% of human carbon dioxide emissions and contributed </a:t>
            </a:r>
            <a:r>
              <a:rPr lang="en-US" sz="2000" dirty="0">
                <a:latin typeface="Arial" panose="020B0604020202020204" pitchFamily="34" charset="0"/>
                <a:cs typeface="Arial" panose="020B0604020202020204" pitchFamily="34" charset="0"/>
              </a:rPr>
              <a:t>3.3</a:t>
            </a:r>
            <a:r>
              <a:rPr lang="en-US" sz="2000" dirty="0"/>
              <a:t> billion </a:t>
            </a:r>
            <a:r>
              <a:rPr lang="en-US" sz="2000" dirty="0" smtClean="0"/>
              <a:t>tones </a:t>
            </a:r>
            <a:r>
              <a:rPr lang="en-US" sz="2000" dirty="0"/>
              <a:t>of </a:t>
            </a:r>
            <a:r>
              <a:rPr lang="en-US" sz="2000" dirty="0" smtClean="0"/>
              <a:t> </a:t>
            </a:r>
            <a:r>
              <a:rPr lang="en-US" sz="2000" dirty="0"/>
              <a:t>Carbon dioxide emissions in </a:t>
            </a:r>
            <a:r>
              <a:rPr lang="en-US" sz="2000" dirty="0" smtClean="0">
                <a:latin typeface="Arial" panose="020B0604020202020204" pitchFamily="34" charset="0"/>
                <a:cs typeface="Arial" panose="020B0604020202020204" pitchFamily="34" charset="0"/>
              </a:rPr>
              <a:t>2011</a:t>
            </a:r>
            <a:r>
              <a:rPr lang="en-US" sz="2000" dirty="0" smtClean="0"/>
              <a:t>.</a:t>
            </a:r>
          </a:p>
          <a:p>
            <a:endParaRPr lang="en-US" sz="2000" dirty="0" smtClean="0"/>
          </a:p>
          <a:p>
            <a:pPr marL="285750" indent="-285750">
              <a:buFont typeface="Wingdings" panose="05000000000000000000" pitchFamily="2" charset="2"/>
              <a:buChar char="v"/>
            </a:pPr>
            <a:r>
              <a:rPr lang="en-IN" sz="2000" b="1" dirty="0"/>
              <a:t>Transportation </a:t>
            </a:r>
            <a:r>
              <a:rPr lang="en-IN" sz="2000" b="1" dirty="0" smtClean="0"/>
              <a:t>sector-</a:t>
            </a:r>
            <a:r>
              <a:rPr lang="en-US" sz="2000" dirty="0"/>
              <a:t> Transporting goods and people around the world produced </a:t>
            </a:r>
            <a:r>
              <a:rPr lang="en-US" sz="2000" dirty="0">
                <a:latin typeface="Arial" panose="020B0604020202020204" pitchFamily="34" charset="0"/>
                <a:cs typeface="Arial" panose="020B0604020202020204" pitchFamily="34" charset="0"/>
              </a:rPr>
              <a:t>22</a:t>
            </a:r>
            <a:r>
              <a:rPr lang="en-US" sz="2000" dirty="0"/>
              <a:t>% of fossil fuel related carbon dioxide emissions in </a:t>
            </a:r>
            <a:r>
              <a:rPr lang="en-US" sz="2000" dirty="0" smtClean="0">
                <a:latin typeface="Arial" panose="020B0604020202020204" pitchFamily="34" charset="0"/>
                <a:cs typeface="Arial" panose="020B0604020202020204" pitchFamily="34" charset="0"/>
              </a:rPr>
              <a:t>2010</a:t>
            </a:r>
            <a:r>
              <a:rPr lang="en-US" sz="2000" dirty="0" smtClean="0"/>
              <a:t>.</a:t>
            </a:r>
          </a:p>
          <a:p>
            <a:endParaRPr lang="en-US" sz="2000" dirty="0" smtClean="0"/>
          </a:p>
          <a:p>
            <a:pPr marL="285750" indent="-285750">
              <a:buFont typeface="Wingdings" panose="05000000000000000000" pitchFamily="2" charset="2"/>
              <a:buChar char="v"/>
            </a:pPr>
            <a:r>
              <a:rPr lang="en-IN" sz="2000" b="1" dirty="0"/>
              <a:t>Electricity/Heat </a:t>
            </a:r>
            <a:r>
              <a:rPr lang="en-IN" sz="2000" b="1" dirty="0" smtClean="0"/>
              <a:t>sector-</a:t>
            </a:r>
            <a:r>
              <a:rPr lang="en-US" sz="2000" dirty="0"/>
              <a:t> This sector produced </a:t>
            </a:r>
            <a:r>
              <a:rPr lang="en-US" sz="2000" dirty="0">
                <a:latin typeface="Arial" panose="020B0604020202020204" pitchFamily="34" charset="0"/>
                <a:cs typeface="Arial" panose="020B0604020202020204" pitchFamily="34" charset="0"/>
              </a:rPr>
              <a:t>41</a:t>
            </a:r>
            <a:r>
              <a:rPr lang="en-US" sz="2000" dirty="0"/>
              <a:t>% of fossil fuel related carbon dioxide emissions in </a:t>
            </a:r>
            <a:r>
              <a:rPr lang="en-US" sz="2000" dirty="0" smtClean="0">
                <a:latin typeface="Arial" panose="020B0604020202020204" pitchFamily="34" charset="0"/>
                <a:cs typeface="Arial" panose="020B0604020202020204" pitchFamily="34" charset="0"/>
              </a:rPr>
              <a:t>2010</a:t>
            </a:r>
            <a:r>
              <a:rPr lang="en-US" sz="2000" dirty="0" smtClean="0"/>
              <a:t>.</a:t>
            </a:r>
            <a:endParaRPr lang="en-IN" sz="2000" b="1" dirty="0"/>
          </a:p>
          <a:p>
            <a:pPr marL="285750" indent="-285750">
              <a:buFont typeface="Wingdings" panose="05000000000000000000" pitchFamily="2" charset="2"/>
              <a:buChar char="v"/>
            </a:pPr>
            <a:endParaRPr lang="en-IN" sz="2000" b="1" dirty="0"/>
          </a:p>
          <a:p>
            <a:pPr marL="285750" indent="-285750">
              <a:buFont typeface="Wingdings" panose="05000000000000000000" pitchFamily="2" charset="2"/>
              <a:buChar char="v"/>
            </a:pPr>
            <a:endParaRPr lang="en-US" sz="2000" dirty="0" smtClean="0"/>
          </a:p>
          <a:p>
            <a:r>
              <a:rPr lang="en-IN" sz="2000" b="1" dirty="0" smtClean="0"/>
              <a:t>      </a:t>
            </a:r>
            <a:endParaRPr lang="en-IN" sz="2000" b="1" dirty="0"/>
          </a:p>
          <a:p>
            <a:pPr marL="285750" indent="-285750">
              <a:buFont typeface="Wingdings" panose="05000000000000000000" pitchFamily="2" charset="2"/>
              <a:buChar char="v"/>
            </a:pPr>
            <a:endParaRPr lang="en-IN" sz="2000" dirty="0" smtClean="0"/>
          </a:p>
          <a:p>
            <a:endParaRPr lang="en-IN" sz="2000" dirty="0"/>
          </a:p>
        </p:txBody>
      </p:sp>
      <p:sp>
        <p:nvSpPr>
          <p:cNvPr id="4" name="Rectangle 3"/>
          <p:cNvSpPr/>
          <p:nvPr/>
        </p:nvSpPr>
        <p:spPr>
          <a:xfrm>
            <a:off x="7161451" y="1831633"/>
            <a:ext cx="5030549"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28214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727" y="0"/>
            <a:ext cx="5919115" cy="6471821"/>
          </a:xfrm>
          <a:prstGeom prst="rect">
            <a:avLst/>
          </a:prstGeom>
        </p:spPr>
      </p:pic>
      <p:sp>
        <p:nvSpPr>
          <p:cNvPr id="2" name="Title 1"/>
          <p:cNvSpPr>
            <a:spLocks noGrp="1"/>
          </p:cNvSpPr>
          <p:nvPr>
            <p:ph type="title"/>
          </p:nvPr>
        </p:nvSpPr>
        <p:spPr>
          <a:xfrm>
            <a:off x="0" y="276087"/>
            <a:ext cx="10781975" cy="1183566"/>
          </a:xfrm>
        </p:spPr>
        <p:txBody>
          <a:bodyPr>
            <a:noAutofit/>
          </a:bodyPr>
          <a:lstStyle/>
          <a:p>
            <a:r>
              <a:rPr lang="en-IN" sz="4000" dirty="0" smtClean="0"/>
              <a:t>  </a:t>
            </a:r>
            <a:r>
              <a:rPr lang="en-IN" sz="4000" dirty="0" smtClean="0">
                <a:solidFill>
                  <a:schemeClr val="tx2"/>
                </a:solidFill>
              </a:rPr>
              <a:t>CARBON</a:t>
            </a:r>
            <a:r>
              <a:rPr lang="en-IN" sz="4000" dirty="0" smtClean="0"/>
              <a:t> EMISSION  IN  </a:t>
            </a:r>
            <a:r>
              <a:rPr lang="en-IN" sz="8000" dirty="0" smtClean="0"/>
              <a:t>INDIA</a:t>
            </a:r>
            <a:endParaRPr lang="en-IN" sz="8000" dirty="0"/>
          </a:p>
        </p:txBody>
      </p:sp>
      <p:sp>
        <p:nvSpPr>
          <p:cNvPr id="3" name="Slide Number Placeholder 2"/>
          <p:cNvSpPr>
            <a:spLocks noGrp="1"/>
          </p:cNvSpPr>
          <p:nvPr>
            <p:ph type="sldNum" sz="quarter" idx="12"/>
          </p:nvPr>
        </p:nvSpPr>
        <p:spPr/>
        <p:txBody>
          <a:bodyPr/>
          <a:lstStyle/>
          <a:p>
            <a:fld id="{9CD8D479-8942-46E8-A226-A4E01F7A105C}" type="slidenum">
              <a:rPr lang="en-IN" smtClean="0"/>
              <a:t>6</a:t>
            </a:fld>
            <a:endParaRPr lang="en-IN" dirty="0"/>
          </a:p>
        </p:txBody>
      </p:sp>
      <p:sp>
        <p:nvSpPr>
          <p:cNvPr id="5" name="Footer Placeholder 4"/>
          <p:cNvSpPr>
            <a:spLocks noGrp="1"/>
          </p:cNvSpPr>
          <p:nvPr>
            <p:ph type="ftr" sz="quarter" idx="11"/>
          </p:nvPr>
        </p:nvSpPr>
        <p:spPr/>
        <p:txBody>
          <a:bodyPr/>
          <a:lstStyle/>
          <a:p>
            <a:r>
              <a:rPr lang="en-US" dirty="0" smtClean="0"/>
              <a:t>Sources -- </a:t>
            </a:r>
            <a:r>
              <a:rPr lang="en-IN" dirty="0">
                <a:hlinkClick r:id="rId4"/>
              </a:rPr>
              <a:t>https://www.thehindu.com/news/national/co2-levels-poised-for-record-high/article25674341.ece</a:t>
            </a:r>
            <a:endParaRPr lang="en-US" dirty="0"/>
          </a:p>
        </p:txBody>
      </p:sp>
      <p:sp>
        <p:nvSpPr>
          <p:cNvPr id="9" name="Rectangle 8"/>
          <p:cNvSpPr/>
          <p:nvPr/>
        </p:nvSpPr>
        <p:spPr>
          <a:xfrm>
            <a:off x="0" y="1384917"/>
            <a:ext cx="7794594" cy="74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p:cNvSpPr txBox="1"/>
          <p:nvPr/>
        </p:nvSpPr>
        <p:spPr>
          <a:xfrm>
            <a:off x="0" y="1529395"/>
            <a:ext cx="6611193" cy="5016758"/>
          </a:xfrm>
          <a:prstGeom prst="rect">
            <a:avLst/>
          </a:prstGeom>
          <a:noFill/>
        </p:spPr>
        <p:txBody>
          <a:bodyPr wrap="square" rtlCol="0">
            <a:spAutoFit/>
          </a:bodyPr>
          <a:lstStyle/>
          <a:p>
            <a:r>
              <a:rPr lang="en-US" sz="2000" dirty="0" smtClean="0"/>
              <a:t>-&gt;Estimated  more than  </a:t>
            </a:r>
            <a:r>
              <a:rPr lang="en-US" sz="2000" dirty="0" smtClean="0">
                <a:latin typeface="Arial" panose="020B0604020202020204" pitchFamily="34" charset="0"/>
                <a:cs typeface="Arial" panose="020B0604020202020204" pitchFamily="34" charset="0"/>
              </a:rPr>
              <a:t>5.7</a:t>
            </a:r>
            <a:r>
              <a:rPr lang="en-US" sz="2000" dirty="0" smtClean="0"/>
              <a:t>%  of Global Co2 emission in</a:t>
            </a:r>
          </a:p>
          <a:p>
            <a:r>
              <a:rPr lang="en-US" sz="2000" dirty="0"/>
              <a:t> </a:t>
            </a:r>
            <a:r>
              <a:rPr lang="en-US" sz="2000" dirty="0" smtClean="0"/>
              <a:t>   </a:t>
            </a:r>
            <a:r>
              <a:rPr lang="en-US" sz="2000" dirty="0" smtClean="0">
                <a:latin typeface="Arial" panose="020B0604020202020204" pitchFamily="34" charset="0"/>
                <a:cs typeface="Arial" panose="020B0604020202020204" pitchFamily="34" charset="0"/>
              </a:rPr>
              <a:t>2008</a:t>
            </a:r>
            <a:r>
              <a:rPr lang="en-US" sz="2000" dirty="0" smtClean="0"/>
              <a:t>  clearly   shows the trend of rapid increase.</a:t>
            </a:r>
          </a:p>
          <a:p>
            <a:endParaRPr lang="en-US" sz="2000" dirty="0"/>
          </a:p>
          <a:p>
            <a:r>
              <a:rPr lang="en-US" sz="2000" dirty="0"/>
              <a:t>-&gt;Co2 emissions have more than tripled between </a:t>
            </a:r>
            <a:r>
              <a:rPr lang="en-US" sz="2000" dirty="0">
                <a:latin typeface="Arial" panose="020B0604020202020204" pitchFamily="34" charset="0"/>
                <a:cs typeface="Arial" panose="020B0604020202020204" pitchFamily="34" charset="0"/>
              </a:rPr>
              <a:t>1990</a:t>
            </a:r>
            <a:r>
              <a:rPr lang="en-US" sz="2000" dirty="0"/>
              <a:t> </a:t>
            </a:r>
            <a:r>
              <a:rPr lang="en-US" sz="2000" dirty="0" smtClean="0"/>
              <a:t>and</a:t>
            </a:r>
          </a:p>
          <a:p>
            <a:r>
              <a:rPr lang="en-US" sz="2000" dirty="0"/>
              <a:t> </a:t>
            </a:r>
            <a:r>
              <a:rPr lang="en-US" sz="2000" dirty="0" smtClean="0"/>
              <a:t>    </a:t>
            </a:r>
            <a:r>
              <a:rPr lang="en-US" sz="2000" dirty="0">
                <a:latin typeface="Arial" panose="020B0604020202020204" pitchFamily="34" charset="0"/>
                <a:cs typeface="Arial" panose="020B0604020202020204" pitchFamily="34" charset="0"/>
              </a:rPr>
              <a:t>2010</a:t>
            </a:r>
            <a:r>
              <a:rPr lang="en-US" sz="2000" dirty="0"/>
              <a:t>.</a:t>
            </a:r>
          </a:p>
          <a:p>
            <a:endParaRPr lang="en-US" sz="2000" dirty="0" smtClean="0"/>
          </a:p>
          <a:p>
            <a:r>
              <a:rPr lang="en-US" sz="2000" dirty="0" smtClean="0"/>
              <a:t>-&gt;A Large share is from Heat And Electricity Sector .</a:t>
            </a:r>
          </a:p>
          <a:p>
            <a:endParaRPr lang="en-US" sz="2000" dirty="0"/>
          </a:p>
          <a:p>
            <a:r>
              <a:rPr lang="en-US" sz="2000" dirty="0" smtClean="0"/>
              <a:t>-&gt; And the stats of </a:t>
            </a:r>
            <a:r>
              <a:rPr lang="en-US" sz="2000" dirty="0" smtClean="0">
                <a:latin typeface="Arial" panose="020B0604020202020204" pitchFamily="34" charset="0"/>
                <a:cs typeface="Arial" panose="020B0604020202020204" pitchFamily="34" charset="0"/>
              </a:rPr>
              <a:t>2018</a:t>
            </a:r>
            <a:r>
              <a:rPr lang="en-US" sz="2000" dirty="0" smtClean="0"/>
              <a:t> shows emission which accounts to </a:t>
            </a:r>
          </a:p>
          <a:p>
            <a:r>
              <a:rPr lang="en-US" sz="2000" dirty="0" smtClean="0"/>
              <a:t>     </a:t>
            </a:r>
            <a:r>
              <a:rPr lang="en-US" sz="2000" dirty="0" smtClean="0">
                <a:latin typeface="Arial" panose="020B0604020202020204" pitchFamily="34" charset="0"/>
                <a:cs typeface="Arial" panose="020B0604020202020204" pitchFamily="34" charset="0"/>
              </a:rPr>
              <a:t>2.7</a:t>
            </a:r>
            <a:r>
              <a:rPr lang="en-US" sz="2000" dirty="0" smtClean="0"/>
              <a:t> billions tons . </a:t>
            </a:r>
            <a:endParaRPr lang="en-US" sz="2000" dirty="0"/>
          </a:p>
          <a:p>
            <a:endParaRPr lang="en-US" sz="2000" dirty="0" smtClean="0"/>
          </a:p>
          <a:p>
            <a:r>
              <a:rPr lang="en-US" sz="2000" dirty="0" smtClean="0"/>
              <a:t>-&gt;Which is </a:t>
            </a:r>
            <a:r>
              <a:rPr lang="en-US" sz="2000" dirty="0" smtClean="0">
                <a:latin typeface="Arial" panose="020B0604020202020204" pitchFamily="34" charset="0"/>
                <a:cs typeface="Arial" panose="020B0604020202020204" pitchFamily="34" charset="0"/>
              </a:rPr>
              <a:t>7</a:t>
            </a:r>
            <a:r>
              <a:rPr lang="en-US" sz="2000" dirty="0" smtClean="0"/>
              <a:t>% of total global carbon emissions.</a:t>
            </a:r>
          </a:p>
          <a:p>
            <a:endParaRPr lang="en-US" sz="2000" dirty="0"/>
          </a:p>
          <a:p>
            <a:r>
              <a:rPr lang="en-US" sz="2000" dirty="0" smtClean="0"/>
              <a:t>-&gt;Making our INDIA </a:t>
            </a:r>
            <a:r>
              <a:rPr lang="en-US" sz="2000" dirty="0" smtClean="0">
                <a:latin typeface="Arial" panose="020B0604020202020204" pitchFamily="34" charset="0"/>
                <a:cs typeface="Arial" panose="020B0604020202020204" pitchFamily="34" charset="0"/>
              </a:rPr>
              <a:t>4</a:t>
            </a:r>
            <a:r>
              <a:rPr lang="en-US" sz="2000" baseline="30000" dirty="0" smtClean="0"/>
              <a:t>th</a:t>
            </a:r>
            <a:r>
              <a:rPr lang="en-US" sz="2000" dirty="0" smtClean="0"/>
              <a:t> largest  contributor .</a:t>
            </a:r>
          </a:p>
          <a:p>
            <a:endParaRPr lang="en-US" sz="2000" dirty="0"/>
          </a:p>
          <a:p>
            <a:r>
              <a:rPr lang="en-US" sz="2000" dirty="0" smtClean="0"/>
              <a:t>-&gt;  Carbon  emissions from coal constitutes  </a:t>
            </a:r>
            <a:r>
              <a:rPr lang="en-US" sz="2000" dirty="0" smtClean="0">
                <a:latin typeface="Arial" panose="020B0604020202020204" pitchFamily="34" charset="0"/>
                <a:cs typeface="Arial" panose="020B0604020202020204" pitchFamily="34" charset="0"/>
              </a:rPr>
              <a:t>65</a:t>
            </a:r>
            <a:r>
              <a:rPr lang="en-US" sz="2000" dirty="0" smtClean="0"/>
              <a:t>%  of  total .</a:t>
            </a:r>
            <a:endParaRPr lang="en-IN" sz="2000" dirty="0"/>
          </a:p>
        </p:txBody>
      </p:sp>
    </p:spTree>
    <p:extLst>
      <p:ext uri="{BB962C8B-B14F-4D97-AF65-F5344CB8AC3E}">
        <p14:creationId xmlns:p14="http://schemas.microsoft.com/office/powerpoint/2010/main" val="3931769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D8D479-8942-46E8-A226-A4E01F7A105C}" type="slidenum">
              <a:rPr lang="en-IN" smtClean="0"/>
              <a:t>7</a:t>
            </a:fld>
            <a:endParaRPr lang="en-IN" dirty="0"/>
          </a:p>
        </p:txBody>
      </p:sp>
      <p:sp>
        <p:nvSpPr>
          <p:cNvPr id="4" name="Footer Placeholder 3"/>
          <p:cNvSpPr>
            <a:spLocks noGrp="1"/>
          </p:cNvSpPr>
          <p:nvPr>
            <p:ph type="ftr" sz="quarter" idx="11"/>
          </p:nvPr>
        </p:nvSpPr>
        <p:spPr/>
        <p:txBody>
          <a:bodyPr/>
          <a:lstStyle/>
          <a:p>
            <a:endParaRPr lang="en-US" dirty="0" smtClean="0"/>
          </a:p>
          <a:p>
            <a:r>
              <a:rPr lang="en-US" dirty="0" smtClean="0"/>
              <a:t>Sources </a:t>
            </a:r>
            <a:r>
              <a:rPr lang="en-US" dirty="0"/>
              <a:t>-- </a:t>
            </a:r>
            <a:r>
              <a:rPr lang="en-IN" dirty="0">
                <a:hlinkClick r:id="rId2"/>
              </a:rPr>
              <a:t>https://www.thehindu.com/news/national/co2-levels-poised-for-record-high/article25674341.ece</a:t>
            </a:r>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27" y="0"/>
            <a:ext cx="8399533" cy="6570733"/>
          </a:xfrm>
          <a:prstGeom prst="rect">
            <a:avLst/>
          </a:prstGeom>
        </p:spPr>
      </p:pic>
    </p:spTree>
    <p:extLst>
      <p:ext uri="{BB962C8B-B14F-4D97-AF65-F5344CB8AC3E}">
        <p14:creationId xmlns:p14="http://schemas.microsoft.com/office/powerpoint/2010/main" val="77459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CD8D479-8942-46E8-A226-A4E01F7A105C}" type="slidenum">
              <a:rPr lang="en-IN" smtClean="0"/>
              <a:t>8</a:t>
            </a:fld>
            <a:endParaRPr lang="en-IN" dirty="0"/>
          </a:p>
        </p:txBody>
      </p:sp>
      <p:sp>
        <p:nvSpPr>
          <p:cNvPr id="5" name="Footer Placeholder 4"/>
          <p:cNvSpPr>
            <a:spLocks noGrp="1"/>
          </p:cNvSpPr>
          <p:nvPr>
            <p:ph type="ftr" sz="quarter" idx="11"/>
          </p:nvPr>
        </p:nvSpPr>
        <p:spPr/>
        <p:txBody>
          <a:bodyPr/>
          <a:lstStyle/>
          <a:p>
            <a:r>
              <a:rPr lang="en-US" dirty="0" smtClean="0"/>
              <a:t>Sources -- </a:t>
            </a:r>
            <a:r>
              <a:rPr lang="en-IN" dirty="0">
                <a:hlinkClick r:id="rId2"/>
              </a:rPr>
              <a:t>https://climate.nasa.gov/</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8965"/>
            <a:ext cx="12192000" cy="8529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22065"/>
            <a:ext cx="12192000" cy="5435043"/>
          </a:xfrm>
          <a:prstGeom prst="rect">
            <a:avLst/>
          </a:prstGeom>
        </p:spPr>
      </p:pic>
    </p:spTree>
    <p:extLst>
      <p:ext uri="{BB962C8B-B14F-4D97-AF65-F5344CB8AC3E}">
        <p14:creationId xmlns:p14="http://schemas.microsoft.com/office/powerpoint/2010/main" val="213635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203570"/>
          </a:xfrm>
        </p:spPr>
        <p:txBody>
          <a:bodyPr/>
          <a:lstStyle/>
          <a:p>
            <a:r>
              <a:rPr lang="en-IN" dirty="0" smtClean="0"/>
              <a:t>PROCEDURE  OF  CO2 </a:t>
            </a:r>
            <a:endParaRPr lang="en-IN" dirty="0"/>
          </a:p>
        </p:txBody>
      </p:sp>
      <p:sp>
        <p:nvSpPr>
          <p:cNvPr id="3" name="Slide Number Placeholder 2"/>
          <p:cNvSpPr>
            <a:spLocks noGrp="1"/>
          </p:cNvSpPr>
          <p:nvPr>
            <p:ph type="sldNum" sz="quarter" idx="12"/>
          </p:nvPr>
        </p:nvSpPr>
        <p:spPr/>
        <p:txBody>
          <a:bodyPr/>
          <a:lstStyle/>
          <a:p>
            <a:fld id="{9CD8D479-8942-46E8-A226-A4E01F7A105C}" type="slidenum">
              <a:rPr lang="en-IN" smtClean="0"/>
              <a:t>9</a:t>
            </a:fld>
            <a:endParaRPr lang="en-IN" dirty="0"/>
          </a:p>
        </p:txBody>
      </p:sp>
      <p:sp>
        <p:nvSpPr>
          <p:cNvPr id="5" name="Footer Placeholder 4"/>
          <p:cNvSpPr>
            <a:spLocks noGrp="1"/>
          </p:cNvSpPr>
          <p:nvPr>
            <p:ph type="ftr" sz="quarter" idx="11"/>
          </p:nvPr>
        </p:nvSpPr>
        <p:spPr/>
        <p:txBody>
          <a:bodyPr/>
          <a:lstStyle/>
          <a:p>
            <a:r>
              <a:rPr lang="en-US" dirty="0" smtClean="0"/>
              <a:t>Sources -- </a:t>
            </a:r>
            <a:r>
              <a:rPr lang="en-IN" dirty="0">
                <a:hlinkClick r:id="rId2"/>
              </a:rPr>
              <a:t>http://ecoscore.be/en/info/ecoscore/co2</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0052" y="-1"/>
            <a:ext cx="3653148" cy="1203569"/>
          </a:xfrm>
          <a:prstGeom prst="rect">
            <a:avLst/>
          </a:prstGeom>
        </p:spPr>
      </p:pic>
      <p:sp>
        <p:nvSpPr>
          <p:cNvPr id="8" name="Rectangle 7"/>
          <p:cNvSpPr/>
          <p:nvPr/>
        </p:nvSpPr>
        <p:spPr>
          <a:xfrm>
            <a:off x="0" y="1359877"/>
            <a:ext cx="12192000" cy="937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p:cNvPicPr>
            <a:picLocks noChangeAspect="1"/>
          </p:cNvPicPr>
          <p:nvPr/>
        </p:nvPicPr>
        <p:blipFill>
          <a:blip r:embed="rId4"/>
          <a:stretch>
            <a:fillRect/>
          </a:stretch>
        </p:blipFill>
        <p:spPr>
          <a:xfrm>
            <a:off x="8829230" y="1516186"/>
            <a:ext cx="3302400" cy="3583367"/>
          </a:xfrm>
          <a:prstGeom prst="rect">
            <a:avLst/>
          </a:prstGeom>
        </p:spPr>
      </p:pic>
      <p:sp>
        <p:nvSpPr>
          <p:cNvPr id="10" name="TextBox 9"/>
          <p:cNvSpPr txBox="1"/>
          <p:nvPr/>
        </p:nvSpPr>
        <p:spPr>
          <a:xfrm>
            <a:off x="70339" y="1609970"/>
            <a:ext cx="8690708" cy="646331"/>
          </a:xfrm>
          <a:prstGeom prst="rect">
            <a:avLst/>
          </a:prstGeom>
          <a:noFill/>
        </p:spPr>
        <p:txBody>
          <a:bodyPr wrap="square" rtlCol="0">
            <a:spAutoFit/>
          </a:bodyPr>
          <a:lstStyle/>
          <a:p>
            <a:r>
              <a:rPr lang="en-IN" dirty="0" smtClean="0"/>
              <a:t>Engine converts the fuel into the Mechanical Energy to drive the wheels.</a:t>
            </a:r>
          </a:p>
          <a:p>
            <a:r>
              <a:rPr lang="en-IN" dirty="0" smtClean="0"/>
              <a:t>This process produces Co2. </a:t>
            </a:r>
            <a:endParaRPr lang="en-IN" dirty="0"/>
          </a:p>
        </p:txBody>
      </p:sp>
      <p:sp>
        <p:nvSpPr>
          <p:cNvPr id="11" name="TextBox 10"/>
          <p:cNvSpPr txBox="1"/>
          <p:nvPr/>
        </p:nvSpPr>
        <p:spPr>
          <a:xfrm>
            <a:off x="140560" y="2723155"/>
            <a:ext cx="789234" cy="369332"/>
          </a:xfrm>
          <a:prstGeom prst="rect">
            <a:avLst/>
          </a:prstGeom>
          <a:noFill/>
        </p:spPr>
        <p:txBody>
          <a:bodyPr wrap="square" rtlCol="0">
            <a:spAutoFit/>
          </a:bodyPr>
          <a:lstStyle/>
          <a:p>
            <a:r>
              <a:rPr lang="en-IN" dirty="0" smtClean="0"/>
              <a:t>FROM </a:t>
            </a:r>
            <a:endParaRPr lang="en-IN" dirty="0"/>
          </a:p>
        </p:txBody>
      </p:sp>
      <p:sp>
        <p:nvSpPr>
          <p:cNvPr id="13" name="TextBox 12"/>
          <p:cNvSpPr txBox="1"/>
          <p:nvPr/>
        </p:nvSpPr>
        <p:spPr>
          <a:xfrm>
            <a:off x="1" y="3165231"/>
            <a:ext cx="8315568" cy="3416320"/>
          </a:xfrm>
          <a:prstGeom prst="rect">
            <a:avLst/>
          </a:prstGeom>
          <a:noFill/>
        </p:spPr>
        <p:txBody>
          <a:bodyPr wrap="square" rtlCol="0">
            <a:spAutoFit/>
          </a:bodyPr>
          <a:lstStyle/>
          <a:p>
            <a:r>
              <a:rPr lang="en-IN" sz="2400" dirty="0" smtClean="0"/>
              <a:t>-&gt; One Litre of Diesel weighs </a:t>
            </a:r>
            <a:r>
              <a:rPr lang="en-IN" sz="2400" dirty="0" smtClean="0">
                <a:latin typeface="Arial" panose="020B0604020202020204" pitchFamily="34" charset="0"/>
                <a:cs typeface="Arial" panose="020B0604020202020204" pitchFamily="34" charset="0"/>
              </a:rPr>
              <a:t>835</a:t>
            </a:r>
            <a:r>
              <a:rPr lang="en-IN" sz="2400" dirty="0" smtClean="0"/>
              <a:t> grams  and consist of </a:t>
            </a:r>
            <a:r>
              <a:rPr lang="en-IN" sz="2400" dirty="0" smtClean="0">
                <a:latin typeface="Arial" panose="020B0604020202020204" pitchFamily="34" charset="0"/>
                <a:cs typeface="Arial" panose="020B0604020202020204" pitchFamily="34" charset="0"/>
              </a:rPr>
              <a:t>86.2</a:t>
            </a:r>
            <a:r>
              <a:rPr lang="en-IN" sz="2400" dirty="0" smtClean="0"/>
              <a:t>% carbon (about </a:t>
            </a:r>
            <a:r>
              <a:rPr lang="en-IN" sz="2400" dirty="0" smtClean="0">
                <a:latin typeface="Arial" panose="020B0604020202020204" pitchFamily="34" charset="0"/>
                <a:cs typeface="Arial" panose="020B0604020202020204" pitchFamily="34" charset="0"/>
              </a:rPr>
              <a:t>720</a:t>
            </a:r>
            <a:r>
              <a:rPr lang="en-IN" sz="2400" dirty="0" smtClean="0"/>
              <a:t> grams  of Carbon/litre diesel).</a:t>
            </a:r>
          </a:p>
          <a:p>
            <a:endParaRPr lang="en-IN" sz="2400" dirty="0" smtClean="0"/>
          </a:p>
          <a:p>
            <a:r>
              <a:rPr lang="en-IN" sz="2400" dirty="0" smtClean="0"/>
              <a:t>-&gt;In Order to Combust this carbon to Co2 , </a:t>
            </a:r>
            <a:r>
              <a:rPr lang="en-IN" sz="2400" dirty="0" smtClean="0">
                <a:latin typeface="Arial" panose="020B0604020202020204" pitchFamily="34" charset="0"/>
                <a:cs typeface="Arial" panose="020B0604020202020204" pitchFamily="34" charset="0"/>
              </a:rPr>
              <a:t>1920</a:t>
            </a:r>
            <a:r>
              <a:rPr lang="en-IN" sz="2400" dirty="0" smtClean="0"/>
              <a:t> grams of Oxygen is needed </a:t>
            </a:r>
          </a:p>
          <a:p>
            <a:r>
              <a:rPr lang="en-IN" sz="2400" dirty="0"/>
              <a:t> </a:t>
            </a:r>
            <a:r>
              <a:rPr lang="en-IN" sz="2400" dirty="0" smtClean="0"/>
              <a:t>   In Total  </a:t>
            </a:r>
            <a:r>
              <a:rPr lang="en-IN" sz="2400" dirty="0" smtClean="0">
                <a:latin typeface="Arial" panose="020B0604020202020204" pitchFamily="34" charset="0"/>
                <a:cs typeface="Arial" panose="020B0604020202020204" pitchFamily="34" charset="0"/>
              </a:rPr>
              <a:t>2640</a:t>
            </a:r>
            <a:r>
              <a:rPr lang="en-IN" sz="2400" dirty="0" smtClean="0"/>
              <a:t> grams of Co2/litre  will be released.</a:t>
            </a:r>
          </a:p>
          <a:p>
            <a:endParaRPr lang="en-IN" sz="2400" dirty="0"/>
          </a:p>
          <a:p>
            <a:r>
              <a:rPr lang="en-IN" sz="2400" dirty="0" smtClean="0"/>
              <a:t>-&gt; An  Average  consumption  of  </a:t>
            </a:r>
            <a:r>
              <a:rPr lang="en-IN" sz="2400" dirty="0" smtClean="0">
                <a:latin typeface="Arial" panose="020B0604020202020204" pitchFamily="34" charset="0"/>
                <a:cs typeface="Arial" panose="020B0604020202020204" pitchFamily="34" charset="0"/>
              </a:rPr>
              <a:t>5 </a:t>
            </a:r>
            <a:r>
              <a:rPr lang="en-IN" sz="2400" dirty="0" smtClean="0"/>
              <a:t>litres/</a:t>
            </a:r>
            <a:r>
              <a:rPr lang="en-IN" sz="2400" dirty="0" smtClean="0">
                <a:latin typeface="Arial" panose="020B0604020202020204" pitchFamily="34" charset="0"/>
                <a:cs typeface="Arial" panose="020B0604020202020204" pitchFamily="34" charset="0"/>
              </a:rPr>
              <a:t>100</a:t>
            </a:r>
            <a:r>
              <a:rPr lang="en-IN" sz="2400" dirty="0" smtClean="0"/>
              <a:t>km then corresponds to </a:t>
            </a:r>
            <a:r>
              <a:rPr lang="en-IN" sz="2400" dirty="0" smtClean="0">
                <a:latin typeface="Arial" panose="020B0604020202020204" pitchFamily="34" charset="0"/>
                <a:cs typeface="Arial" panose="020B0604020202020204" pitchFamily="34" charset="0"/>
              </a:rPr>
              <a:t>5 </a:t>
            </a:r>
            <a:r>
              <a:rPr lang="en-IN" sz="2400" dirty="0" smtClean="0"/>
              <a:t>litres*</a:t>
            </a:r>
            <a:r>
              <a:rPr lang="en-IN" sz="2400" dirty="0" smtClean="0">
                <a:latin typeface="Arial" panose="020B0604020202020204" pitchFamily="34" charset="0"/>
                <a:cs typeface="Arial" panose="020B0604020202020204" pitchFamily="34" charset="0"/>
              </a:rPr>
              <a:t>2640</a:t>
            </a:r>
            <a:r>
              <a:rPr lang="en-IN" sz="2400" dirty="0" smtClean="0"/>
              <a:t>/ </a:t>
            </a:r>
            <a:r>
              <a:rPr lang="en-IN" sz="2400" dirty="0" smtClean="0">
                <a:latin typeface="Arial" panose="020B0604020202020204" pitchFamily="34" charset="0"/>
                <a:cs typeface="Arial" panose="020B0604020202020204" pitchFamily="34" charset="0"/>
              </a:rPr>
              <a:t>100</a:t>
            </a:r>
            <a:r>
              <a:rPr lang="en-IN" sz="2400" dirty="0" smtClean="0"/>
              <a:t> km = </a:t>
            </a:r>
            <a:r>
              <a:rPr lang="en-IN" sz="2400" dirty="0" smtClean="0">
                <a:latin typeface="Arial" panose="020B0604020202020204" pitchFamily="34" charset="0"/>
                <a:cs typeface="Arial" panose="020B0604020202020204" pitchFamily="34" charset="0"/>
              </a:rPr>
              <a:t>132</a:t>
            </a:r>
            <a:r>
              <a:rPr lang="en-IN" sz="2400" dirty="0" smtClean="0"/>
              <a:t> g Co2/km.</a:t>
            </a:r>
          </a:p>
        </p:txBody>
      </p:sp>
      <p:sp>
        <p:nvSpPr>
          <p:cNvPr id="16" name="Rectangle 15"/>
          <p:cNvSpPr/>
          <p:nvPr/>
        </p:nvSpPr>
        <p:spPr>
          <a:xfrm flipV="1">
            <a:off x="0" y="3093457"/>
            <a:ext cx="7823200" cy="7959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795" y="2227267"/>
            <a:ext cx="2602759" cy="842266"/>
          </a:xfrm>
          <a:prstGeom prst="rect">
            <a:avLst/>
          </a:prstGeom>
        </p:spPr>
      </p:pic>
    </p:spTree>
    <p:extLst>
      <p:ext uri="{BB962C8B-B14F-4D97-AF65-F5344CB8AC3E}">
        <p14:creationId xmlns:p14="http://schemas.microsoft.com/office/powerpoint/2010/main" val="7270355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6"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80">
                                          <p:stCondLst>
                                            <p:cond delay="0"/>
                                          </p:stCondLst>
                                        </p:cTn>
                                        <p:tgtEl>
                                          <p:spTgt spid="18"/>
                                        </p:tgtEl>
                                      </p:cBhvr>
                                    </p:animEffect>
                                    <p:anim calcmode="lin" valueType="num">
                                      <p:cBhvr>
                                        <p:cTn id="13"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8" dur="26">
                                          <p:stCondLst>
                                            <p:cond delay="650"/>
                                          </p:stCondLst>
                                        </p:cTn>
                                        <p:tgtEl>
                                          <p:spTgt spid="18"/>
                                        </p:tgtEl>
                                      </p:cBhvr>
                                      <p:to x="100000" y="60000"/>
                                    </p:animScale>
                                    <p:animScale>
                                      <p:cBhvr>
                                        <p:cTn id="19" dur="166" decel="50000">
                                          <p:stCondLst>
                                            <p:cond delay="676"/>
                                          </p:stCondLst>
                                        </p:cTn>
                                        <p:tgtEl>
                                          <p:spTgt spid="18"/>
                                        </p:tgtEl>
                                      </p:cBhvr>
                                      <p:to x="100000" y="100000"/>
                                    </p:animScale>
                                    <p:animScale>
                                      <p:cBhvr>
                                        <p:cTn id="20" dur="26">
                                          <p:stCondLst>
                                            <p:cond delay="1312"/>
                                          </p:stCondLst>
                                        </p:cTn>
                                        <p:tgtEl>
                                          <p:spTgt spid="18"/>
                                        </p:tgtEl>
                                      </p:cBhvr>
                                      <p:to x="100000" y="80000"/>
                                    </p:animScale>
                                    <p:animScale>
                                      <p:cBhvr>
                                        <p:cTn id="21" dur="166" decel="50000">
                                          <p:stCondLst>
                                            <p:cond delay="1338"/>
                                          </p:stCondLst>
                                        </p:cTn>
                                        <p:tgtEl>
                                          <p:spTgt spid="18"/>
                                        </p:tgtEl>
                                      </p:cBhvr>
                                      <p:to x="100000" y="100000"/>
                                    </p:animScale>
                                    <p:animScale>
                                      <p:cBhvr>
                                        <p:cTn id="22" dur="26">
                                          <p:stCondLst>
                                            <p:cond delay="1642"/>
                                          </p:stCondLst>
                                        </p:cTn>
                                        <p:tgtEl>
                                          <p:spTgt spid="18"/>
                                        </p:tgtEl>
                                      </p:cBhvr>
                                      <p:to x="100000" y="90000"/>
                                    </p:animScale>
                                    <p:animScale>
                                      <p:cBhvr>
                                        <p:cTn id="23" dur="166" decel="50000">
                                          <p:stCondLst>
                                            <p:cond delay="1668"/>
                                          </p:stCondLst>
                                        </p:cTn>
                                        <p:tgtEl>
                                          <p:spTgt spid="18"/>
                                        </p:tgtEl>
                                      </p:cBhvr>
                                      <p:to x="100000" y="100000"/>
                                    </p:animScale>
                                    <p:animScale>
                                      <p:cBhvr>
                                        <p:cTn id="24" dur="26">
                                          <p:stCondLst>
                                            <p:cond delay="1808"/>
                                          </p:stCondLst>
                                        </p:cTn>
                                        <p:tgtEl>
                                          <p:spTgt spid="18"/>
                                        </p:tgtEl>
                                      </p:cBhvr>
                                      <p:to x="100000" y="95000"/>
                                    </p:animScale>
                                    <p:animScale>
                                      <p:cBhvr>
                                        <p:cTn id="25"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cology 16x9">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ecology education photo presentation.potx" id="{C2041BFC-79DD-469A-9C9C-CE3A45FF64F3}" vid="{F6D325B2-35D9-40C5-B4CD-C0A8483D5659}"/>
    </a:ext>
  </a:extLst>
</a:theme>
</file>

<file path=ppt/theme/theme2.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Nature ecology education photo presentation</Template>
  <TotalTime>3832</TotalTime>
  <Words>1631</Words>
  <Application>Microsoft Office PowerPoint</Application>
  <PresentationFormat>Widescreen</PresentationFormat>
  <Paragraphs>239</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 Unicode MS</vt:lpstr>
      <vt:lpstr>Arial</vt:lpstr>
      <vt:lpstr>Corbel</vt:lpstr>
      <vt:lpstr>Nexa Bold</vt:lpstr>
      <vt:lpstr>Wingdings</vt:lpstr>
      <vt:lpstr>Ecology 16x9</vt:lpstr>
      <vt:lpstr>EstimationOf Carbon Dioxide Emission From Cars And Bikes In LPU</vt:lpstr>
      <vt:lpstr>THE CARBON</vt:lpstr>
      <vt:lpstr>Fossil Carbon - </vt:lpstr>
      <vt:lpstr>SOURCES OF CO2 EMISSION</vt:lpstr>
      <vt:lpstr>  SOURCES  FROM  HUMAN  ACTIVITIES</vt:lpstr>
      <vt:lpstr>  CARBON EMISSION  IN  INDIA</vt:lpstr>
      <vt:lpstr>PowerPoint Presentation</vt:lpstr>
      <vt:lpstr>PowerPoint Presentation</vt:lpstr>
      <vt:lpstr>PROCEDURE  OF  CO2 </vt:lpstr>
      <vt:lpstr>FOR   </vt:lpstr>
      <vt:lpstr>FOR  LPG   </vt:lpstr>
      <vt:lpstr>HOW WE CALCULATED EMISSION OF CO2 </vt:lpstr>
      <vt:lpstr>   CARS</vt:lpstr>
      <vt:lpstr>END RESULTS</vt:lpstr>
      <vt:lpstr>BY CARS = 581 KG OF CO2</vt:lpstr>
      <vt:lpstr>EFFECTS OF</vt:lpstr>
      <vt:lpstr>                                  EFFECTS ON THE</vt:lpstr>
      <vt:lpstr>CARBON FOOTPRINT</vt:lpstr>
      <vt:lpstr>SURVEY DONE BY US </vt:lpstr>
      <vt:lpstr>SOME OF THE </vt:lpstr>
      <vt:lpstr> OTHER  FACE OF THE COIN</vt:lpstr>
      <vt:lpstr>WHAT NASA DOCUMENATION SAYS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Estimate Carbon Dioxide Emission From Cars And Bikes In Lpu</dc:title>
  <dc:creator>Diwanshu chandra</dc:creator>
  <cp:lastModifiedBy>Diwanshu chandra</cp:lastModifiedBy>
  <cp:revision>206</cp:revision>
  <dcterms:created xsi:type="dcterms:W3CDTF">2019-04-13T05:14:18Z</dcterms:created>
  <dcterms:modified xsi:type="dcterms:W3CDTF">2019-04-18T05:41:17Z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